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5"/>
  </p:notesMasterIdLst>
  <p:handoutMasterIdLst>
    <p:handoutMasterId r:id="rId36"/>
  </p:handoutMasterIdLst>
  <p:sldIdLst>
    <p:sldId id="256" r:id="rId5"/>
    <p:sldId id="308" r:id="rId6"/>
    <p:sldId id="275" r:id="rId7"/>
    <p:sldId id="276" r:id="rId8"/>
    <p:sldId id="312" r:id="rId9"/>
    <p:sldId id="277" r:id="rId10"/>
    <p:sldId id="279" r:id="rId11"/>
    <p:sldId id="289" r:id="rId12"/>
    <p:sldId id="281" r:id="rId13"/>
    <p:sldId id="310" r:id="rId14"/>
    <p:sldId id="311" r:id="rId15"/>
    <p:sldId id="278" r:id="rId16"/>
    <p:sldId id="314" r:id="rId17"/>
    <p:sldId id="315" r:id="rId18"/>
    <p:sldId id="316" r:id="rId19"/>
    <p:sldId id="317" r:id="rId20"/>
    <p:sldId id="328" r:id="rId21"/>
    <p:sldId id="307" r:id="rId22"/>
    <p:sldId id="329" r:id="rId23"/>
    <p:sldId id="319" r:id="rId24"/>
    <p:sldId id="320" r:id="rId25"/>
    <p:sldId id="327" r:id="rId26"/>
    <p:sldId id="288" r:id="rId27"/>
    <p:sldId id="290" r:id="rId28"/>
    <p:sldId id="322" r:id="rId29"/>
    <p:sldId id="323" r:id="rId30"/>
    <p:sldId id="324" r:id="rId31"/>
    <p:sldId id="330" r:id="rId32"/>
    <p:sldId id="325" r:id="rId33"/>
    <p:sldId id="299" r:id="rId34"/>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5pPr>
    <a:lvl6pPr marL="2286000" algn="l" defTabSz="914400" rtl="0" eaLnBrk="1" latinLnBrk="0" hangingPunct="1">
      <a:defRPr sz="2400" kern="1200">
        <a:solidFill>
          <a:schemeClr val="tx1"/>
        </a:solidFill>
        <a:latin typeface="Arial" charset="0"/>
        <a:ea typeface="ＭＳ Ｐゴシック" pitchFamily="-128" charset="-128"/>
        <a:cs typeface="+mn-cs"/>
      </a:defRPr>
    </a:lvl6pPr>
    <a:lvl7pPr marL="2743200" algn="l" defTabSz="914400" rtl="0" eaLnBrk="1" latinLnBrk="0" hangingPunct="1">
      <a:defRPr sz="2400" kern="1200">
        <a:solidFill>
          <a:schemeClr val="tx1"/>
        </a:solidFill>
        <a:latin typeface="Arial" charset="0"/>
        <a:ea typeface="ＭＳ Ｐゴシック" pitchFamily="-128" charset="-128"/>
        <a:cs typeface="+mn-cs"/>
      </a:defRPr>
    </a:lvl7pPr>
    <a:lvl8pPr marL="3200400" algn="l" defTabSz="914400" rtl="0" eaLnBrk="1" latinLnBrk="0" hangingPunct="1">
      <a:defRPr sz="2400" kern="1200">
        <a:solidFill>
          <a:schemeClr val="tx1"/>
        </a:solidFill>
        <a:latin typeface="Arial" charset="0"/>
        <a:ea typeface="ＭＳ Ｐゴシック" pitchFamily="-128" charset="-128"/>
        <a:cs typeface="+mn-cs"/>
      </a:defRPr>
    </a:lvl8pPr>
    <a:lvl9pPr marL="3657600" algn="l" defTabSz="914400" rtl="0" eaLnBrk="1" latinLnBrk="0" hangingPunct="1">
      <a:defRPr sz="2400" kern="1200">
        <a:solidFill>
          <a:schemeClr val="tx1"/>
        </a:solidFill>
        <a:latin typeface="Arial" charset="0"/>
        <a:ea typeface="ＭＳ Ｐゴシック" pitchFamily="-128"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0071"/>
    <a:srgbClr val="532E63"/>
    <a:srgbClr val="22072F"/>
    <a:srgbClr val="2D12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36" autoAdjust="0"/>
    <p:restoredTop sz="90987" autoAdjust="0"/>
  </p:normalViewPr>
  <p:slideViewPr>
    <p:cSldViewPr snapToGrid="0">
      <p:cViewPr varScale="1">
        <p:scale>
          <a:sx n="103" d="100"/>
          <a:sy n="103" d="100"/>
        </p:scale>
        <p:origin x="114" y="1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7" d="100"/>
          <a:sy n="67" d="100"/>
        </p:scale>
        <p:origin x="-327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D3FBB-239B-4550-A808-2F4A8E9997D6}" type="doc">
      <dgm:prSet loTypeId="urn:microsoft.com/office/officeart/2008/layout/VerticalCurvedList" loCatId="list" qsTypeId="urn:microsoft.com/office/officeart/2005/8/quickstyle/3d1" qsCatId="3D" csTypeId="urn:microsoft.com/office/officeart/2005/8/colors/accent2_2" csCatId="accent2" phldr="1"/>
      <dgm:spPr/>
      <dgm:t>
        <a:bodyPr/>
        <a:lstStyle/>
        <a:p>
          <a:endParaRPr lang="en-US"/>
        </a:p>
      </dgm:t>
    </dgm:pt>
    <dgm:pt modelId="{F969EDD0-1F92-4C72-B694-E955C7A2EC7C}">
      <dgm:prSet phldrT="[Text]" phldr="1"/>
      <dgm:spPr/>
      <dgm:t>
        <a:bodyPr/>
        <a:lstStyle/>
        <a:p>
          <a:endParaRPr lang="en-US"/>
        </a:p>
      </dgm:t>
    </dgm:pt>
    <dgm:pt modelId="{6BAC4F22-A599-4966-854E-7B99FE7818FE}" type="parTrans" cxnId="{D9287D7F-A703-4AA5-8E89-A98946F4E6C8}">
      <dgm:prSet/>
      <dgm:spPr/>
      <dgm:t>
        <a:bodyPr/>
        <a:lstStyle/>
        <a:p>
          <a:endParaRPr lang="en-US"/>
        </a:p>
      </dgm:t>
    </dgm:pt>
    <dgm:pt modelId="{35168CBB-F029-4BBF-984B-EDDEE50816AE}" type="sibTrans" cxnId="{D9287D7F-A703-4AA5-8E89-A98946F4E6C8}">
      <dgm:prSet/>
      <dgm:spPr/>
      <dgm:t>
        <a:bodyPr/>
        <a:lstStyle/>
        <a:p>
          <a:endParaRPr lang="en-US"/>
        </a:p>
      </dgm:t>
    </dgm:pt>
    <dgm:pt modelId="{728C0579-2BB6-4AFA-97D2-4ED1ECD1CF2E}">
      <dgm:prSet phldrT="[Text]" phldr="1"/>
      <dgm:spPr/>
      <dgm:t>
        <a:bodyPr/>
        <a:lstStyle/>
        <a:p>
          <a:endParaRPr lang="en-US"/>
        </a:p>
      </dgm:t>
    </dgm:pt>
    <dgm:pt modelId="{3361E3F5-51AD-4694-8CD5-A243A89AC649}" type="parTrans" cxnId="{5A673CFB-EB8C-46BF-AB24-F95CC894B53D}">
      <dgm:prSet/>
      <dgm:spPr/>
      <dgm:t>
        <a:bodyPr/>
        <a:lstStyle/>
        <a:p>
          <a:endParaRPr lang="en-US"/>
        </a:p>
      </dgm:t>
    </dgm:pt>
    <dgm:pt modelId="{3F6411F8-0CE1-4BD6-8856-56A6B0E38512}" type="sibTrans" cxnId="{5A673CFB-EB8C-46BF-AB24-F95CC894B53D}">
      <dgm:prSet/>
      <dgm:spPr/>
      <dgm:t>
        <a:bodyPr/>
        <a:lstStyle/>
        <a:p>
          <a:endParaRPr lang="en-US"/>
        </a:p>
      </dgm:t>
    </dgm:pt>
    <dgm:pt modelId="{F30BB940-534A-4C52-82BD-DA3651F53288}">
      <dgm:prSet custT="1"/>
      <dgm:spPr/>
      <dgm:t>
        <a:bodyPr/>
        <a:lstStyle/>
        <a:p>
          <a:r>
            <a:rPr lang="en-GB" sz="1800" dirty="0"/>
            <a:t>Online application form (you will be provided with feedback)</a:t>
          </a:r>
        </a:p>
      </dgm:t>
    </dgm:pt>
    <dgm:pt modelId="{BAD8DA98-A699-4D74-82E1-DC4B533DFB1A}" type="parTrans" cxnId="{A447712B-3ADF-4B57-9926-3912132B9846}">
      <dgm:prSet/>
      <dgm:spPr/>
      <dgm:t>
        <a:bodyPr/>
        <a:lstStyle/>
        <a:p>
          <a:endParaRPr lang="en-US"/>
        </a:p>
      </dgm:t>
    </dgm:pt>
    <dgm:pt modelId="{7DED1842-B630-424B-848F-1A5D136C742F}" type="sibTrans" cxnId="{A447712B-3ADF-4B57-9926-3912132B9846}">
      <dgm:prSet/>
      <dgm:spPr/>
      <dgm:t>
        <a:bodyPr/>
        <a:lstStyle/>
        <a:p>
          <a:endParaRPr lang="en-US"/>
        </a:p>
      </dgm:t>
    </dgm:pt>
    <dgm:pt modelId="{B836D37D-3A63-4D77-BF7A-D75795842E75}">
      <dgm:prSet custT="1"/>
      <dgm:spPr/>
      <dgm:t>
        <a:bodyPr/>
        <a:lstStyle/>
        <a:p>
          <a:r>
            <a:rPr lang="en-GB" sz="1800" dirty="0"/>
            <a:t>Invited to aptitude testing</a:t>
          </a:r>
        </a:p>
      </dgm:t>
    </dgm:pt>
    <dgm:pt modelId="{F58AF928-EB68-40E5-A5C9-F69A939DED9F}" type="parTrans" cxnId="{77F3E984-629A-4BB6-A3A0-575E6484D21D}">
      <dgm:prSet/>
      <dgm:spPr/>
      <dgm:t>
        <a:bodyPr/>
        <a:lstStyle/>
        <a:p>
          <a:endParaRPr lang="en-US"/>
        </a:p>
      </dgm:t>
    </dgm:pt>
    <dgm:pt modelId="{030C922C-2B33-4768-9F97-61087FD27A44}" type="sibTrans" cxnId="{77F3E984-629A-4BB6-A3A0-575E6484D21D}">
      <dgm:prSet/>
      <dgm:spPr/>
      <dgm:t>
        <a:bodyPr/>
        <a:lstStyle/>
        <a:p>
          <a:endParaRPr lang="en-US"/>
        </a:p>
      </dgm:t>
    </dgm:pt>
    <dgm:pt modelId="{AA21E5F6-72DB-468A-B1FD-5D7480C8D4F8}">
      <dgm:prSet custT="1"/>
      <dgm:spPr/>
      <dgm:t>
        <a:bodyPr/>
        <a:lstStyle/>
        <a:p>
          <a:r>
            <a:rPr lang="en-GB" sz="1800" dirty="0"/>
            <a:t>If you pass your aptitude test your CV will be put forward for consideration with employers</a:t>
          </a:r>
        </a:p>
      </dgm:t>
    </dgm:pt>
    <dgm:pt modelId="{2C624611-0B08-4FFE-8A8B-D833F16CEB6C}" type="parTrans" cxnId="{BCC21A75-0BBD-4196-9B65-E585007C695D}">
      <dgm:prSet/>
      <dgm:spPr/>
      <dgm:t>
        <a:bodyPr/>
        <a:lstStyle/>
        <a:p>
          <a:endParaRPr lang="en-US"/>
        </a:p>
      </dgm:t>
    </dgm:pt>
    <dgm:pt modelId="{4C1A9FCF-12E1-4166-A361-1A3DE1ABCF67}" type="sibTrans" cxnId="{BCC21A75-0BBD-4196-9B65-E585007C695D}">
      <dgm:prSet/>
      <dgm:spPr/>
      <dgm:t>
        <a:bodyPr/>
        <a:lstStyle/>
        <a:p>
          <a:endParaRPr lang="en-US"/>
        </a:p>
      </dgm:t>
    </dgm:pt>
    <dgm:pt modelId="{AE725ED4-CCF9-48D1-894D-6F2314F969CB}">
      <dgm:prSet custT="1"/>
      <dgm:spPr/>
      <dgm:t>
        <a:bodyPr/>
        <a:lstStyle/>
        <a:p>
          <a:r>
            <a:rPr lang="en-GB" sz="1800" dirty="0"/>
            <a:t>Employers select the candidates for interview</a:t>
          </a:r>
        </a:p>
      </dgm:t>
    </dgm:pt>
    <dgm:pt modelId="{0088CCD0-F8C7-440C-B2EF-5EFD5BCAF6FA}" type="parTrans" cxnId="{2431F91D-28C6-4EC9-B64B-84C9F1EBDE2F}">
      <dgm:prSet/>
      <dgm:spPr/>
      <dgm:t>
        <a:bodyPr/>
        <a:lstStyle/>
        <a:p>
          <a:endParaRPr lang="en-US"/>
        </a:p>
      </dgm:t>
    </dgm:pt>
    <dgm:pt modelId="{909C0A03-3346-4EF4-B4EB-377A43B480BF}" type="sibTrans" cxnId="{2431F91D-28C6-4EC9-B64B-84C9F1EBDE2F}">
      <dgm:prSet/>
      <dgm:spPr/>
      <dgm:t>
        <a:bodyPr/>
        <a:lstStyle/>
        <a:p>
          <a:endParaRPr lang="en-US"/>
        </a:p>
      </dgm:t>
    </dgm:pt>
    <dgm:pt modelId="{CB2162BA-64C8-4521-93DD-94839C737112}">
      <dgm:prSet custT="1"/>
      <dgm:spPr/>
      <dgm:t>
        <a:bodyPr/>
        <a:lstStyle/>
        <a:p>
          <a:r>
            <a:rPr lang="en-GB" sz="1800" dirty="0"/>
            <a:t>Interview will take place remotely or face to face</a:t>
          </a:r>
        </a:p>
      </dgm:t>
    </dgm:pt>
    <dgm:pt modelId="{D5B30BB3-FBB2-421B-9E50-2A7D496E63AB}" type="parTrans" cxnId="{B4F58908-F69B-40F5-84C0-FB5CFF3F0ADD}">
      <dgm:prSet/>
      <dgm:spPr/>
      <dgm:t>
        <a:bodyPr/>
        <a:lstStyle/>
        <a:p>
          <a:endParaRPr lang="en-US"/>
        </a:p>
      </dgm:t>
    </dgm:pt>
    <dgm:pt modelId="{5DB10FE1-86AC-43A9-A4B0-0BB5CE356A1B}" type="sibTrans" cxnId="{B4F58908-F69B-40F5-84C0-FB5CFF3F0ADD}">
      <dgm:prSet/>
      <dgm:spPr/>
      <dgm:t>
        <a:bodyPr/>
        <a:lstStyle/>
        <a:p>
          <a:endParaRPr lang="en-US"/>
        </a:p>
      </dgm:t>
    </dgm:pt>
    <dgm:pt modelId="{487F3444-B5A3-445D-90C9-B97790182A26}">
      <dgm:prSet custT="1"/>
      <dgm:spPr/>
      <dgm:t>
        <a:bodyPr/>
        <a:lstStyle/>
        <a:p>
          <a:r>
            <a:rPr lang="en-GB" sz="1800" dirty="0"/>
            <a:t>Candidates are informed of the outcome</a:t>
          </a:r>
        </a:p>
      </dgm:t>
    </dgm:pt>
    <dgm:pt modelId="{CB610FC8-A1E7-4D8D-87F6-BAB17C6E3A22}" type="parTrans" cxnId="{FD87A0AD-3159-44DC-951A-5A1CAB8608B8}">
      <dgm:prSet/>
      <dgm:spPr/>
      <dgm:t>
        <a:bodyPr/>
        <a:lstStyle/>
        <a:p>
          <a:endParaRPr lang="en-US"/>
        </a:p>
      </dgm:t>
    </dgm:pt>
    <dgm:pt modelId="{EFAE1D46-D76E-45B4-A488-1CE433EB4F00}" type="sibTrans" cxnId="{FD87A0AD-3159-44DC-951A-5A1CAB8608B8}">
      <dgm:prSet/>
      <dgm:spPr/>
      <dgm:t>
        <a:bodyPr/>
        <a:lstStyle/>
        <a:p>
          <a:endParaRPr lang="en-US"/>
        </a:p>
      </dgm:t>
    </dgm:pt>
    <dgm:pt modelId="{4B8E4B3F-17F2-42AB-B548-F3601026D7F0}">
      <dgm:prSet custT="1"/>
      <dgm:spPr/>
      <dgm:t>
        <a:bodyPr/>
        <a:lstStyle/>
        <a:p>
          <a:r>
            <a:rPr lang="en-GB" sz="1800" dirty="0"/>
            <a:t>Training will typically commence in September 2022</a:t>
          </a:r>
        </a:p>
      </dgm:t>
    </dgm:pt>
    <dgm:pt modelId="{099D584D-FF83-4EF3-BAA8-196687D2D6D5}" type="parTrans" cxnId="{F58F08D9-2306-41FC-8AD4-89465C11DCEB}">
      <dgm:prSet/>
      <dgm:spPr/>
      <dgm:t>
        <a:bodyPr/>
        <a:lstStyle/>
        <a:p>
          <a:endParaRPr lang="en-US"/>
        </a:p>
      </dgm:t>
    </dgm:pt>
    <dgm:pt modelId="{90737B1F-F67A-49A8-BECC-72CB0E9A9ED6}" type="sibTrans" cxnId="{F58F08D9-2306-41FC-8AD4-89465C11DCEB}">
      <dgm:prSet/>
      <dgm:spPr/>
      <dgm:t>
        <a:bodyPr/>
        <a:lstStyle/>
        <a:p>
          <a:endParaRPr lang="en-US"/>
        </a:p>
      </dgm:t>
    </dgm:pt>
    <dgm:pt modelId="{0AC38508-6971-447C-9BA2-DA96835FEFB9}" type="pres">
      <dgm:prSet presAssocID="{AD7D3FBB-239B-4550-A808-2F4A8E9997D6}" presName="Name0" presStyleCnt="0">
        <dgm:presLayoutVars>
          <dgm:chMax val="7"/>
          <dgm:chPref val="7"/>
          <dgm:dir/>
        </dgm:presLayoutVars>
      </dgm:prSet>
      <dgm:spPr/>
    </dgm:pt>
    <dgm:pt modelId="{D68C9D34-07F2-4D7E-9E7E-31B8EAD9B73D}" type="pres">
      <dgm:prSet presAssocID="{AD7D3FBB-239B-4550-A808-2F4A8E9997D6}" presName="Name1" presStyleCnt="0"/>
      <dgm:spPr/>
    </dgm:pt>
    <dgm:pt modelId="{22947739-A53A-421C-804E-DC1F108A5AB4}" type="pres">
      <dgm:prSet presAssocID="{AD7D3FBB-239B-4550-A808-2F4A8E9997D6}" presName="cycle" presStyleCnt="0"/>
      <dgm:spPr/>
    </dgm:pt>
    <dgm:pt modelId="{30AE910B-8B21-426D-8BA5-360726AAE592}" type="pres">
      <dgm:prSet presAssocID="{AD7D3FBB-239B-4550-A808-2F4A8E9997D6}" presName="srcNode" presStyleLbl="node1" presStyleIdx="0" presStyleCnt="7"/>
      <dgm:spPr/>
    </dgm:pt>
    <dgm:pt modelId="{0B8DD21A-2BE8-4732-BF82-D15C3AB1B873}" type="pres">
      <dgm:prSet presAssocID="{AD7D3FBB-239B-4550-A808-2F4A8E9997D6}" presName="conn" presStyleLbl="parChTrans1D2" presStyleIdx="0" presStyleCnt="1"/>
      <dgm:spPr/>
    </dgm:pt>
    <dgm:pt modelId="{BDF904FA-A213-4D2A-9239-73A6C88BDEDA}" type="pres">
      <dgm:prSet presAssocID="{AD7D3FBB-239B-4550-A808-2F4A8E9997D6}" presName="extraNode" presStyleLbl="node1" presStyleIdx="0" presStyleCnt="7"/>
      <dgm:spPr/>
    </dgm:pt>
    <dgm:pt modelId="{3FFADE7A-50C1-4D81-8211-433A16FDC5EF}" type="pres">
      <dgm:prSet presAssocID="{AD7D3FBB-239B-4550-A808-2F4A8E9997D6}" presName="dstNode" presStyleLbl="node1" presStyleIdx="0" presStyleCnt="7"/>
      <dgm:spPr/>
    </dgm:pt>
    <dgm:pt modelId="{0E478E98-D677-4C64-99BD-55F3D776D4DB}" type="pres">
      <dgm:prSet presAssocID="{F30BB940-534A-4C52-82BD-DA3651F53288}" presName="text_1" presStyleLbl="node1" presStyleIdx="0" presStyleCnt="7">
        <dgm:presLayoutVars>
          <dgm:bulletEnabled val="1"/>
        </dgm:presLayoutVars>
      </dgm:prSet>
      <dgm:spPr/>
    </dgm:pt>
    <dgm:pt modelId="{C19ED5AD-011E-4523-8B80-B6643655F56A}" type="pres">
      <dgm:prSet presAssocID="{F30BB940-534A-4C52-82BD-DA3651F53288}" presName="accent_1" presStyleCnt="0"/>
      <dgm:spPr/>
    </dgm:pt>
    <dgm:pt modelId="{0C6F32C3-E8B6-4522-A2B2-EE0F63B45AAB}" type="pres">
      <dgm:prSet presAssocID="{F30BB940-534A-4C52-82BD-DA3651F53288}" presName="accentRepeatNode" presStyleLbl="solidFgAcc1" presStyleIdx="0" presStyleCnt="7"/>
      <dgm:spPr/>
    </dgm:pt>
    <dgm:pt modelId="{BAF3EE67-EA75-411E-8BC2-8BF44B268200}" type="pres">
      <dgm:prSet presAssocID="{B836D37D-3A63-4D77-BF7A-D75795842E75}" presName="text_2" presStyleLbl="node1" presStyleIdx="1" presStyleCnt="7">
        <dgm:presLayoutVars>
          <dgm:bulletEnabled val="1"/>
        </dgm:presLayoutVars>
      </dgm:prSet>
      <dgm:spPr/>
    </dgm:pt>
    <dgm:pt modelId="{74DA7919-E49D-4FBE-8C64-ACDF55DEF907}" type="pres">
      <dgm:prSet presAssocID="{B836D37D-3A63-4D77-BF7A-D75795842E75}" presName="accent_2" presStyleCnt="0"/>
      <dgm:spPr/>
    </dgm:pt>
    <dgm:pt modelId="{6D8214D3-D836-4D2B-9572-15993549DEDA}" type="pres">
      <dgm:prSet presAssocID="{B836D37D-3A63-4D77-BF7A-D75795842E75}" presName="accentRepeatNode" presStyleLbl="solidFgAcc1" presStyleIdx="1" presStyleCnt="7"/>
      <dgm:spPr/>
    </dgm:pt>
    <dgm:pt modelId="{053947CC-13C1-4875-A02E-ACF34C4AFE7B}" type="pres">
      <dgm:prSet presAssocID="{AA21E5F6-72DB-468A-B1FD-5D7480C8D4F8}" presName="text_3" presStyleLbl="node1" presStyleIdx="2" presStyleCnt="7">
        <dgm:presLayoutVars>
          <dgm:bulletEnabled val="1"/>
        </dgm:presLayoutVars>
      </dgm:prSet>
      <dgm:spPr/>
    </dgm:pt>
    <dgm:pt modelId="{1C156E68-E4A8-4054-BF71-D20745D8BCB7}" type="pres">
      <dgm:prSet presAssocID="{AA21E5F6-72DB-468A-B1FD-5D7480C8D4F8}" presName="accent_3" presStyleCnt="0"/>
      <dgm:spPr/>
    </dgm:pt>
    <dgm:pt modelId="{9265EC37-740D-4D04-A8B8-0BE3E37F1712}" type="pres">
      <dgm:prSet presAssocID="{AA21E5F6-72DB-468A-B1FD-5D7480C8D4F8}" presName="accentRepeatNode" presStyleLbl="solidFgAcc1" presStyleIdx="2" presStyleCnt="7"/>
      <dgm:spPr/>
    </dgm:pt>
    <dgm:pt modelId="{78666676-D4CF-446F-90B7-9F23348641CE}" type="pres">
      <dgm:prSet presAssocID="{AE725ED4-CCF9-48D1-894D-6F2314F969CB}" presName="text_4" presStyleLbl="node1" presStyleIdx="3" presStyleCnt="7">
        <dgm:presLayoutVars>
          <dgm:bulletEnabled val="1"/>
        </dgm:presLayoutVars>
      </dgm:prSet>
      <dgm:spPr/>
    </dgm:pt>
    <dgm:pt modelId="{F6D8F202-D8B3-4C5B-AE4B-537859252C9F}" type="pres">
      <dgm:prSet presAssocID="{AE725ED4-CCF9-48D1-894D-6F2314F969CB}" presName="accent_4" presStyleCnt="0"/>
      <dgm:spPr/>
    </dgm:pt>
    <dgm:pt modelId="{DAE4881B-6F92-41D0-938E-6ADDDB5B8207}" type="pres">
      <dgm:prSet presAssocID="{AE725ED4-CCF9-48D1-894D-6F2314F969CB}" presName="accentRepeatNode" presStyleLbl="solidFgAcc1" presStyleIdx="3" presStyleCnt="7"/>
      <dgm:spPr/>
    </dgm:pt>
    <dgm:pt modelId="{65A67E9D-3C9E-443D-9864-C9F2A73D146E}" type="pres">
      <dgm:prSet presAssocID="{CB2162BA-64C8-4521-93DD-94839C737112}" presName="text_5" presStyleLbl="node1" presStyleIdx="4" presStyleCnt="7">
        <dgm:presLayoutVars>
          <dgm:bulletEnabled val="1"/>
        </dgm:presLayoutVars>
      </dgm:prSet>
      <dgm:spPr/>
    </dgm:pt>
    <dgm:pt modelId="{7A3412C2-8FC3-4824-ACEC-E49DD27E8D96}" type="pres">
      <dgm:prSet presAssocID="{CB2162BA-64C8-4521-93DD-94839C737112}" presName="accent_5" presStyleCnt="0"/>
      <dgm:spPr/>
    </dgm:pt>
    <dgm:pt modelId="{10182631-5050-407F-BFB1-7F5669A8ED4B}" type="pres">
      <dgm:prSet presAssocID="{CB2162BA-64C8-4521-93DD-94839C737112}" presName="accentRepeatNode" presStyleLbl="solidFgAcc1" presStyleIdx="4" presStyleCnt="7"/>
      <dgm:spPr/>
    </dgm:pt>
    <dgm:pt modelId="{E51857B1-6986-4934-A942-5E338A939ED2}" type="pres">
      <dgm:prSet presAssocID="{487F3444-B5A3-445D-90C9-B97790182A26}" presName="text_6" presStyleLbl="node1" presStyleIdx="5" presStyleCnt="7">
        <dgm:presLayoutVars>
          <dgm:bulletEnabled val="1"/>
        </dgm:presLayoutVars>
      </dgm:prSet>
      <dgm:spPr/>
    </dgm:pt>
    <dgm:pt modelId="{9DD8B112-3BE4-41EE-875C-15564F53341D}" type="pres">
      <dgm:prSet presAssocID="{487F3444-B5A3-445D-90C9-B97790182A26}" presName="accent_6" presStyleCnt="0"/>
      <dgm:spPr/>
    </dgm:pt>
    <dgm:pt modelId="{0D3B71B6-A2F1-4E1B-9422-F91F0092B3B6}" type="pres">
      <dgm:prSet presAssocID="{487F3444-B5A3-445D-90C9-B97790182A26}" presName="accentRepeatNode" presStyleLbl="solidFgAcc1" presStyleIdx="5" presStyleCnt="7"/>
      <dgm:spPr/>
    </dgm:pt>
    <dgm:pt modelId="{AE26FDFF-041E-48D5-9FEA-A25AAD302DFD}" type="pres">
      <dgm:prSet presAssocID="{4B8E4B3F-17F2-42AB-B548-F3601026D7F0}" presName="text_7" presStyleLbl="node1" presStyleIdx="6" presStyleCnt="7">
        <dgm:presLayoutVars>
          <dgm:bulletEnabled val="1"/>
        </dgm:presLayoutVars>
      </dgm:prSet>
      <dgm:spPr/>
    </dgm:pt>
    <dgm:pt modelId="{5D521AAF-D54D-4E6A-8457-5A3A96792534}" type="pres">
      <dgm:prSet presAssocID="{4B8E4B3F-17F2-42AB-B548-F3601026D7F0}" presName="accent_7" presStyleCnt="0"/>
      <dgm:spPr/>
    </dgm:pt>
    <dgm:pt modelId="{A6347B7A-B536-493E-B7A1-E0880F6BE4D1}" type="pres">
      <dgm:prSet presAssocID="{4B8E4B3F-17F2-42AB-B548-F3601026D7F0}" presName="accentRepeatNode" presStyleLbl="solidFgAcc1" presStyleIdx="6" presStyleCnt="7"/>
      <dgm:spPr/>
    </dgm:pt>
  </dgm:ptLst>
  <dgm:cxnLst>
    <dgm:cxn modelId="{FBD9B103-7E5C-456B-9CD6-6612365A9A1B}" type="presOf" srcId="{F30BB940-534A-4C52-82BD-DA3651F53288}" destId="{0E478E98-D677-4C64-99BD-55F3D776D4DB}" srcOrd="0" destOrd="0" presId="urn:microsoft.com/office/officeart/2008/layout/VerticalCurvedList"/>
    <dgm:cxn modelId="{B4F58908-F69B-40F5-84C0-FB5CFF3F0ADD}" srcId="{AD7D3FBB-239B-4550-A808-2F4A8E9997D6}" destId="{CB2162BA-64C8-4521-93DD-94839C737112}" srcOrd="4" destOrd="0" parTransId="{D5B30BB3-FBB2-421B-9E50-2A7D496E63AB}" sibTransId="{5DB10FE1-86AC-43A9-A4B0-0BB5CE356A1B}"/>
    <dgm:cxn modelId="{2431F91D-28C6-4EC9-B64B-84C9F1EBDE2F}" srcId="{AD7D3FBB-239B-4550-A808-2F4A8E9997D6}" destId="{AE725ED4-CCF9-48D1-894D-6F2314F969CB}" srcOrd="3" destOrd="0" parTransId="{0088CCD0-F8C7-440C-B2EF-5EFD5BCAF6FA}" sibTransId="{909C0A03-3346-4EF4-B4EB-377A43B480BF}"/>
    <dgm:cxn modelId="{807B1421-2CFD-40BE-B521-8C3A07D77C61}" type="presOf" srcId="{CB2162BA-64C8-4521-93DD-94839C737112}" destId="{65A67E9D-3C9E-443D-9864-C9F2A73D146E}" srcOrd="0" destOrd="0" presId="urn:microsoft.com/office/officeart/2008/layout/VerticalCurvedList"/>
    <dgm:cxn modelId="{A447712B-3ADF-4B57-9926-3912132B9846}" srcId="{AD7D3FBB-239B-4550-A808-2F4A8E9997D6}" destId="{F30BB940-534A-4C52-82BD-DA3651F53288}" srcOrd="0" destOrd="0" parTransId="{BAD8DA98-A699-4D74-82E1-DC4B533DFB1A}" sibTransId="{7DED1842-B630-424B-848F-1A5D136C742F}"/>
    <dgm:cxn modelId="{BF4BBC66-D4F2-476B-8911-EB18E2DAD77A}" type="presOf" srcId="{AA21E5F6-72DB-468A-B1FD-5D7480C8D4F8}" destId="{053947CC-13C1-4875-A02E-ACF34C4AFE7B}" srcOrd="0" destOrd="0" presId="urn:microsoft.com/office/officeart/2008/layout/VerticalCurvedList"/>
    <dgm:cxn modelId="{9841E36A-423C-4516-AC5C-9F4AC6523946}" type="presOf" srcId="{4B8E4B3F-17F2-42AB-B548-F3601026D7F0}" destId="{AE26FDFF-041E-48D5-9FEA-A25AAD302DFD}" srcOrd="0" destOrd="0" presId="urn:microsoft.com/office/officeart/2008/layout/VerticalCurvedList"/>
    <dgm:cxn modelId="{BCC21A75-0BBD-4196-9B65-E585007C695D}" srcId="{AD7D3FBB-239B-4550-A808-2F4A8E9997D6}" destId="{AA21E5F6-72DB-468A-B1FD-5D7480C8D4F8}" srcOrd="2" destOrd="0" parTransId="{2C624611-0B08-4FFE-8A8B-D833F16CEB6C}" sibTransId="{4C1A9FCF-12E1-4166-A361-1A3DE1ABCF67}"/>
    <dgm:cxn modelId="{77B7E275-285E-44CA-AD09-322C47DD19AE}" type="presOf" srcId="{7DED1842-B630-424B-848F-1A5D136C742F}" destId="{0B8DD21A-2BE8-4732-BF82-D15C3AB1B873}" srcOrd="0" destOrd="0" presId="urn:microsoft.com/office/officeart/2008/layout/VerticalCurvedList"/>
    <dgm:cxn modelId="{EBFB8B76-7EDA-449C-80B9-656A8B8C7D4A}" type="presOf" srcId="{B836D37D-3A63-4D77-BF7A-D75795842E75}" destId="{BAF3EE67-EA75-411E-8BC2-8BF44B268200}" srcOrd="0" destOrd="0" presId="urn:microsoft.com/office/officeart/2008/layout/VerticalCurvedList"/>
    <dgm:cxn modelId="{D9287D7F-A703-4AA5-8E89-A98946F4E6C8}" srcId="{AD7D3FBB-239B-4550-A808-2F4A8E9997D6}" destId="{F969EDD0-1F92-4C72-B694-E955C7A2EC7C}" srcOrd="7" destOrd="0" parTransId="{6BAC4F22-A599-4966-854E-7B99FE7818FE}" sibTransId="{35168CBB-F029-4BBF-984B-EDDEE50816AE}"/>
    <dgm:cxn modelId="{77F3E984-629A-4BB6-A3A0-575E6484D21D}" srcId="{AD7D3FBB-239B-4550-A808-2F4A8E9997D6}" destId="{B836D37D-3A63-4D77-BF7A-D75795842E75}" srcOrd="1" destOrd="0" parTransId="{F58AF928-EB68-40E5-A5C9-F69A939DED9F}" sibTransId="{030C922C-2B33-4768-9F97-61087FD27A44}"/>
    <dgm:cxn modelId="{FD87A0AD-3159-44DC-951A-5A1CAB8608B8}" srcId="{AD7D3FBB-239B-4550-A808-2F4A8E9997D6}" destId="{487F3444-B5A3-445D-90C9-B97790182A26}" srcOrd="5" destOrd="0" parTransId="{CB610FC8-A1E7-4D8D-87F6-BAB17C6E3A22}" sibTransId="{EFAE1D46-D76E-45B4-A488-1CE433EB4F00}"/>
    <dgm:cxn modelId="{486BA0AE-978E-4915-91C7-12F87A145498}" type="presOf" srcId="{AD7D3FBB-239B-4550-A808-2F4A8E9997D6}" destId="{0AC38508-6971-447C-9BA2-DA96835FEFB9}" srcOrd="0" destOrd="0" presId="urn:microsoft.com/office/officeart/2008/layout/VerticalCurvedList"/>
    <dgm:cxn modelId="{6E3DE2B2-B636-4B5B-9413-7D1E7FEE942A}" type="presOf" srcId="{487F3444-B5A3-445D-90C9-B97790182A26}" destId="{E51857B1-6986-4934-A942-5E338A939ED2}" srcOrd="0" destOrd="0" presId="urn:microsoft.com/office/officeart/2008/layout/VerticalCurvedList"/>
    <dgm:cxn modelId="{755129B4-D0B1-4461-97CB-8DCA75623031}" type="presOf" srcId="{AE725ED4-CCF9-48D1-894D-6F2314F969CB}" destId="{78666676-D4CF-446F-90B7-9F23348641CE}" srcOrd="0" destOrd="0" presId="urn:microsoft.com/office/officeart/2008/layout/VerticalCurvedList"/>
    <dgm:cxn modelId="{F58F08D9-2306-41FC-8AD4-89465C11DCEB}" srcId="{AD7D3FBB-239B-4550-A808-2F4A8E9997D6}" destId="{4B8E4B3F-17F2-42AB-B548-F3601026D7F0}" srcOrd="6" destOrd="0" parTransId="{099D584D-FF83-4EF3-BAA8-196687D2D6D5}" sibTransId="{90737B1F-F67A-49A8-BECC-72CB0E9A9ED6}"/>
    <dgm:cxn modelId="{5A673CFB-EB8C-46BF-AB24-F95CC894B53D}" srcId="{AD7D3FBB-239B-4550-A808-2F4A8E9997D6}" destId="{728C0579-2BB6-4AFA-97D2-4ED1ECD1CF2E}" srcOrd="8" destOrd="0" parTransId="{3361E3F5-51AD-4694-8CD5-A243A89AC649}" sibTransId="{3F6411F8-0CE1-4BD6-8856-56A6B0E38512}"/>
    <dgm:cxn modelId="{E9DD8A7B-4D68-401B-B4AD-6AE6399C5203}" type="presParOf" srcId="{0AC38508-6971-447C-9BA2-DA96835FEFB9}" destId="{D68C9D34-07F2-4D7E-9E7E-31B8EAD9B73D}" srcOrd="0" destOrd="0" presId="urn:microsoft.com/office/officeart/2008/layout/VerticalCurvedList"/>
    <dgm:cxn modelId="{273F43BB-91EB-4929-B0B3-69598AAB3E93}" type="presParOf" srcId="{D68C9D34-07F2-4D7E-9E7E-31B8EAD9B73D}" destId="{22947739-A53A-421C-804E-DC1F108A5AB4}" srcOrd="0" destOrd="0" presId="urn:microsoft.com/office/officeart/2008/layout/VerticalCurvedList"/>
    <dgm:cxn modelId="{FD0DCB9F-6345-41F3-A9AC-D9324D256FD9}" type="presParOf" srcId="{22947739-A53A-421C-804E-DC1F108A5AB4}" destId="{30AE910B-8B21-426D-8BA5-360726AAE592}" srcOrd="0" destOrd="0" presId="urn:microsoft.com/office/officeart/2008/layout/VerticalCurvedList"/>
    <dgm:cxn modelId="{3A815FCB-440C-431F-82CC-3D8DB0B62D14}" type="presParOf" srcId="{22947739-A53A-421C-804E-DC1F108A5AB4}" destId="{0B8DD21A-2BE8-4732-BF82-D15C3AB1B873}" srcOrd="1" destOrd="0" presId="urn:microsoft.com/office/officeart/2008/layout/VerticalCurvedList"/>
    <dgm:cxn modelId="{149E7168-89E4-457E-A09F-83DAD71FF652}" type="presParOf" srcId="{22947739-A53A-421C-804E-DC1F108A5AB4}" destId="{BDF904FA-A213-4D2A-9239-73A6C88BDEDA}" srcOrd="2" destOrd="0" presId="urn:microsoft.com/office/officeart/2008/layout/VerticalCurvedList"/>
    <dgm:cxn modelId="{E2E67F17-606D-440E-81A0-7684446297C2}" type="presParOf" srcId="{22947739-A53A-421C-804E-DC1F108A5AB4}" destId="{3FFADE7A-50C1-4D81-8211-433A16FDC5EF}" srcOrd="3" destOrd="0" presId="urn:microsoft.com/office/officeart/2008/layout/VerticalCurvedList"/>
    <dgm:cxn modelId="{08A109D1-A9B7-48F5-8175-A88653C3042C}" type="presParOf" srcId="{D68C9D34-07F2-4D7E-9E7E-31B8EAD9B73D}" destId="{0E478E98-D677-4C64-99BD-55F3D776D4DB}" srcOrd="1" destOrd="0" presId="urn:microsoft.com/office/officeart/2008/layout/VerticalCurvedList"/>
    <dgm:cxn modelId="{63AE7741-F0E0-49D3-BEFE-DED15AB90C86}" type="presParOf" srcId="{D68C9D34-07F2-4D7E-9E7E-31B8EAD9B73D}" destId="{C19ED5AD-011E-4523-8B80-B6643655F56A}" srcOrd="2" destOrd="0" presId="urn:microsoft.com/office/officeart/2008/layout/VerticalCurvedList"/>
    <dgm:cxn modelId="{D15C900D-A368-4608-8EF9-D14BB44599F2}" type="presParOf" srcId="{C19ED5AD-011E-4523-8B80-B6643655F56A}" destId="{0C6F32C3-E8B6-4522-A2B2-EE0F63B45AAB}" srcOrd="0" destOrd="0" presId="urn:microsoft.com/office/officeart/2008/layout/VerticalCurvedList"/>
    <dgm:cxn modelId="{F90E32B3-35E2-4F5E-9898-043B4CCDEFF6}" type="presParOf" srcId="{D68C9D34-07F2-4D7E-9E7E-31B8EAD9B73D}" destId="{BAF3EE67-EA75-411E-8BC2-8BF44B268200}" srcOrd="3" destOrd="0" presId="urn:microsoft.com/office/officeart/2008/layout/VerticalCurvedList"/>
    <dgm:cxn modelId="{194EABCA-B949-42FE-BEDB-817DFB8BF33E}" type="presParOf" srcId="{D68C9D34-07F2-4D7E-9E7E-31B8EAD9B73D}" destId="{74DA7919-E49D-4FBE-8C64-ACDF55DEF907}" srcOrd="4" destOrd="0" presId="urn:microsoft.com/office/officeart/2008/layout/VerticalCurvedList"/>
    <dgm:cxn modelId="{7E85363E-4C06-40EC-AF44-DCD0841DEE1E}" type="presParOf" srcId="{74DA7919-E49D-4FBE-8C64-ACDF55DEF907}" destId="{6D8214D3-D836-4D2B-9572-15993549DEDA}" srcOrd="0" destOrd="0" presId="urn:microsoft.com/office/officeart/2008/layout/VerticalCurvedList"/>
    <dgm:cxn modelId="{0CF5FCFB-3B91-476E-B176-24328D9E50F8}" type="presParOf" srcId="{D68C9D34-07F2-4D7E-9E7E-31B8EAD9B73D}" destId="{053947CC-13C1-4875-A02E-ACF34C4AFE7B}" srcOrd="5" destOrd="0" presId="urn:microsoft.com/office/officeart/2008/layout/VerticalCurvedList"/>
    <dgm:cxn modelId="{C9C4937B-5F5C-4AE8-A494-E5630CBC8E0D}" type="presParOf" srcId="{D68C9D34-07F2-4D7E-9E7E-31B8EAD9B73D}" destId="{1C156E68-E4A8-4054-BF71-D20745D8BCB7}" srcOrd="6" destOrd="0" presId="urn:microsoft.com/office/officeart/2008/layout/VerticalCurvedList"/>
    <dgm:cxn modelId="{C9AFB59A-148D-4D81-92AA-3D435C5CA660}" type="presParOf" srcId="{1C156E68-E4A8-4054-BF71-D20745D8BCB7}" destId="{9265EC37-740D-4D04-A8B8-0BE3E37F1712}" srcOrd="0" destOrd="0" presId="urn:microsoft.com/office/officeart/2008/layout/VerticalCurvedList"/>
    <dgm:cxn modelId="{31E37496-EB1A-41C1-8E4E-89510315434A}" type="presParOf" srcId="{D68C9D34-07F2-4D7E-9E7E-31B8EAD9B73D}" destId="{78666676-D4CF-446F-90B7-9F23348641CE}" srcOrd="7" destOrd="0" presId="urn:microsoft.com/office/officeart/2008/layout/VerticalCurvedList"/>
    <dgm:cxn modelId="{A9A65CAA-EE81-4FD7-BD8C-91FC2DBC949A}" type="presParOf" srcId="{D68C9D34-07F2-4D7E-9E7E-31B8EAD9B73D}" destId="{F6D8F202-D8B3-4C5B-AE4B-537859252C9F}" srcOrd="8" destOrd="0" presId="urn:microsoft.com/office/officeart/2008/layout/VerticalCurvedList"/>
    <dgm:cxn modelId="{FD463215-A579-4C17-940A-34EF99FB1D5B}" type="presParOf" srcId="{F6D8F202-D8B3-4C5B-AE4B-537859252C9F}" destId="{DAE4881B-6F92-41D0-938E-6ADDDB5B8207}" srcOrd="0" destOrd="0" presId="urn:microsoft.com/office/officeart/2008/layout/VerticalCurvedList"/>
    <dgm:cxn modelId="{4B052B27-F3FF-4798-93D3-EF9677513627}" type="presParOf" srcId="{D68C9D34-07F2-4D7E-9E7E-31B8EAD9B73D}" destId="{65A67E9D-3C9E-443D-9864-C9F2A73D146E}" srcOrd="9" destOrd="0" presId="urn:microsoft.com/office/officeart/2008/layout/VerticalCurvedList"/>
    <dgm:cxn modelId="{1B30EAEE-8FAB-4746-A7D0-EF4BF19548ED}" type="presParOf" srcId="{D68C9D34-07F2-4D7E-9E7E-31B8EAD9B73D}" destId="{7A3412C2-8FC3-4824-ACEC-E49DD27E8D96}" srcOrd="10" destOrd="0" presId="urn:microsoft.com/office/officeart/2008/layout/VerticalCurvedList"/>
    <dgm:cxn modelId="{FE4D5C95-4706-410B-8E07-2C033B79BFB9}" type="presParOf" srcId="{7A3412C2-8FC3-4824-ACEC-E49DD27E8D96}" destId="{10182631-5050-407F-BFB1-7F5669A8ED4B}" srcOrd="0" destOrd="0" presId="urn:microsoft.com/office/officeart/2008/layout/VerticalCurvedList"/>
    <dgm:cxn modelId="{1070D32E-08D5-4978-9C33-275D6FF8BE2A}" type="presParOf" srcId="{D68C9D34-07F2-4D7E-9E7E-31B8EAD9B73D}" destId="{E51857B1-6986-4934-A942-5E338A939ED2}" srcOrd="11" destOrd="0" presId="urn:microsoft.com/office/officeart/2008/layout/VerticalCurvedList"/>
    <dgm:cxn modelId="{5E6EF3EA-4E0F-4593-9B89-4B5AA7DFE759}" type="presParOf" srcId="{D68C9D34-07F2-4D7E-9E7E-31B8EAD9B73D}" destId="{9DD8B112-3BE4-41EE-875C-15564F53341D}" srcOrd="12" destOrd="0" presId="urn:microsoft.com/office/officeart/2008/layout/VerticalCurvedList"/>
    <dgm:cxn modelId="{241CB020-2E65-4AE8-909E-EE643231ED10}" type="presParOf" srcId="{9DD8B112-3BE4-41EE-875C-15564F53341D}" destId="{0D3B71B6-A2F1-4E1B-9422-F91F0092B3B6}" srcOrd="0" destOrd="0" presId="urn:microsoft.com/office/officeart/2008/layout/VerticalCurvedList"/>
    <dgm:cxn modelId="{77F3B738-D247-42C5-9775-F589D600B394}" type="presParOf" srcId="{D68C9D34-07F2-4D7E-9E7E-31B8EAD9B73D}" destId="{AE26FDFF-041E-48D5-9FEA-A25AAD302DFD}" srcOrd="13" destOrd="0" presId="urn:microsoft.com/office/officeart/2008/layout/VerticalCurvedList"/>
    <dgm:cxn modelId="{51331DA8-F7AC-4F0B-B0CD-980D77BEC431}" type="presParOf" srcId="{D68C9D34-07F2-4D7E-9E7E-31B8EAD9B73D}" destId="{5D521AAF-D54D-4E6A-8457-5A3A96792534}" srcOrd="14" destOrd="0" presId="urn:microsoft.com/office/officeart/2008/layout/VerticalCurvedList"/>
    <dgm:cxn modelId="{21C4881F-ACFB-4FE3-9ED6-0523603220EB}" type="presParOf" srcId="{5D521AAF-D54D-4E6A-8457-5A3A96792534}" destId="{A6347B7A-B536-493E-B7A1-E0880F6BE4D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DD21A-2BE8-4732-BF82-D15C3AB1B873}">
      <dsp:nvSpPr>
        <dsp:cNvPr id="0" name=""/>
        <dsp:cNvSpPr/>
      </dsp:nvSpPr>
      <dsp:spPr>
        <a:xfrm>
          <a:off x="-5745464" y="-879930"/>
          <a:ext cx="6844343" cy="6844343"/>
        </a:xfrm>
        <a:prstGeom prst="blockArc">
          <a:avLst>
            <a:gd name="adj1" fmla="val 18900000"/>
            <a:gd name="adj2" fmla="val 2700000"/>
            <a:gd name="adj3" fmla="val 316"/>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E478E98-D677-4C64-99BD-55F3D776D4DB}">
      <dsp:nvSpPr>
        <dsp:cNvPr id="0" name=""/>
        <dsp:cNvSpPr/>
      </dsp:nvSpPr>
      <dsp:spPr>
        <a:xfrm>
          <a:off x="356676" y="231140"/>
          <a:ext cx="7462923" cy="46207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677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Online application form (you will be provided with feedback)</a:t>
          </a:r>
        </a:p>
      </dsp:txBody>
      <dsp:txXfrm>
        <a:off x="356676" y="231140"/>
        <a:ext cx="7462923" cy="462077"/>
      </dsp:txXfrm>
    </dsp:sp>
    <dsp:sp modelId="{0C6F32C3-E8B6-4522-A2B2-EE0F63B45AAB}">
      <dsp:nvSpPr>
        <dsp:cNvPr id="0" name=""/>
        <dsp:cNvSpPr/>
      </dsp:nvSpPr>
      <dsp:spPr>
        <a:xfrm>
          <a:off x="67877" y="173380"/>
          <a:ext cx="577597" cy="57759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AF3EE67-EA75-411E-8BC2-8BF44B268200}">
      <dsp:nvSpPr>
        <dsp:cNvPr id="0" name=""/>
        <dsp:cNvSpPr/>
      </dsp:nvSpPr>
      <dsp:spPr>
        <a:xfrm>
          <a:off x="775129" y="924663"/>
          <a:ext cx="7044470" cy="46207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677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Invited to aptitude testing</a:t>
          </a:r>
        </a:p>
      </dsp:txBody>
      <dsp:txXfrm>
        <a:off x="775129" y="924663"/>
        <a:ext cx="7044470" cy="462077"/>
      </dsp:txXfrm>
    </dsp:sp>
    <dsp:sp modelId="{6D8214D3-D836-4D2B-9572-15993549DEDA}">
      <dsp:nvSpPr>
        <dsp:cNvPr id="0" name=""/>
        <dsp:cNvSpPr/>
      </dsp:nvSpPr>
      <dsp:spPr>
        <a:xfrm>
          <a:off x="486330" y="866904"/>
          <a:ext cx="577597" cy="57759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53947CC-13C1-4875-A02E-ACF34C4AFE7B}">
      <dsp:nvSpPr>
        <dsp:cNvPr id="0" name=""/>
        <dsp:cNvSpPr/>
      </dsp:nvSpPr>
      <dsp:spPr>
        <a:xfrm>
          <a:off x="1004439" y="1617678"/>
          <a:ext cx="6815160" cy="46207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677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If you pass your aptitude test your CV will be put forward for consideration with employers</a:t>
          </a:r>
        </a:p>
      </dsp:txBody>
      <dsp:txXfrm>
        <a:off x="1004439" y="1617678"/>
        <a:ext cx="6815160" cy="462077"/>
      </dsp:txXfrm>
    </dsp:sp>
    <dsp:sp modelId="{9265EC37-740D-4D04-A8B8-0BE3E37F1712}">
      <dsp:nvSpPr>
        <dsp:cNvPr id="0" name=""/>
        <dsp:cNvSpPr/>
      </dsp:nvSpPr>
      <dsp:spPr>
        <a:xfrm>
          <a:off x="715640" y="1559919"/>
          <a:ext cx="577597" cy="57759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666676-D4CF-446F-90B7-9F23348641CE}">
      <dsp:nvSpPr>
        <dsp:cNvPr id="0" name=""/>
        <dsp:cNvSpPr/>
      </dsp:nvSpPr>
      <dsp:spPr>
        <a:xfrm>
          <a:off x="1077655" y="2311202"/>
          <a:ext cx="6741944" cy="46207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677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Employers select the candidates for interview</a:t>
          </a:r>
        </a:p>
      </dsp:txBody>
      <dsp:txXfrm>
        <a:off x="1077655" y="2311202"/>
        <a:ext cx="6741944" cy="462077"/>
      </dsp:txXfrm>
    </dsp:sp>
    <dsp:sp modelId="{DAE4881B-6F92-41D0-938E-6ADDDB5B8207}">
      <dsp:nvSpPr>
        <dsp:cNvPr id="0" name=""/>
        <dsp:cNvSpPr/>
      </dsp:nvSpPr>
      <dsp:spPr>
        <a:xfrm>
          <a:off x="788857" y="2253442"/>
          <a:ext cx="577597" cy="57759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5A67E9D-3C9E-443D-9864-C9F2A73D146E}">
      <dsp:nvSpPr>
        <dsp:cNvPr id="0" name=""/>
        <dsp:cNvSpPr/>
      </dsp:nvSpPr>
      <dsp:spPr>
        <a:xfrm>
          <a:off x="1004439" y="3004725"/>
          <a:ext cx="6815160" cy="46207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677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Interview will take place remotely or face to face</a:t>
          </a:r>
        </a:p>
      </dsp:txBody>
      <dsp:txXfrm>
        <a:off x="1004439" y="3004725"/>
        <a:ext cx="6815160" cy="462077"/>
      </dsp:txXfrm>
    </dsp:sp>
    <dsp:sp modelId="{10182631-5050-407F-BFB1-7F5669A8ED4B}">
      <dsp:nvSpPr>
        <dsp:cNvPr id="0" name=""/>
        <dsp:cNvSpPr/>
      </dsp:nvSpPr>
      <dsp:spPr>
        <a:xfrm>
          <a:off x="715640" y="2946965"/>
          <a:ext cx="577597" cy="57759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51857B1-6986-4934-A942-5E338A939ED2}">
      <dsp:nvSpPr>
        <dsp:cNvPr id="0" name=""/>
        <dsp:cNvSpPr/>
      </dsp:nvSpPr>
      <dsp:spPr>
        <a:xfrm>
          <a:off x="775129" y="3697740"/>
          <a:ext cx="7044470" cy="46207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677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Candidates are informed of the outcome</a:t>
          </a:r>
        </a:p>
      </dsp:txBody>
      <dsp:txXfrm>
        <a:off x="775129" y="3697740"/>
        <a:ext cx="7044470" cy="462077"/>
      </dsp:txXfrm>
    </dsp:sp>
    <dsp:sp modelId="{0D3B71B6-A2F1-4E1B-9422-F91F0092B3B6}">
      <dsp:nvSpPr>
        <dsp:cNvPr id="0" name=""/>
        <dsp:cNvSpPr/>
      </dsp:nvSpPr>
      <dsp:spPr>
        <a:xfrm>
          <a:off x="486330" y="3639980"/>
          <a:ext cx="577597" cy="57759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E26FDFF-041E-48D5-9FEA-A25AAD302DFD}">
      <dsp:nvSpPr>
        <dsp:cNvPr id="0" name=""/>
        <dsp:cNvSpPr/>
      </dsp:nvSpPr>
      <dsp:spPr>
        <a:xfrm>
          <a:off x="356676" y="4391263"/>
          <a:ext cx="7462923" cy="46207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677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Training will typically commence in September 2022</a:t>
          </a:r>
        </a:p>
      </dsp:txBody>
      <dsp:txXfrm>
        <a:off x="356676" y="4391263"/>
        <a:ext cx="7462923" cy="462077"/>
      </dsp:txXfrm>
    </dsp:sp>
    <dsp:sp modelId="{A6347B7A-B536-493E-B7A1-E0880F6BE4D1}">
      <dsp:nvSpPr>
        <dsp:cNvPr id="0" name=""/>
        <dsp:cNvSpPr/>
      </dsp:nvSpPr>
      <dsp:spPr>
        <a:xfrm>
          <a:off x="67877" y="4333504"/>
          <a:ext cx="577597" cy="57759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8B7E3F5B-BB6A-4BF5-87DC-770766C1FBA9}"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C4EE7F86-A3C6-46F5-AA36-11D8D24FE79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64A15230-70FB-4F6C-90F1-380F699782D8}" type="slidenum">
              <a:rPr lang="en-US"/>
              <a:pPr/>
              <a:t>1</a:t>
            </a:fld>
            <a:endParaRPr lang="en-US"/>
          </a:p>
        </p:txBody>
      </p:sp>
      <p:sp>
        <p:nvSpPr>
          <p:cNvPr id="5123" name="Rectangle 2"/>
          <p:cNvSpPr>
            <a:spLocks noGrp="1" noRot="1" noChangeAspect="1" noChangeArrowheads="1" noTextEdit="1"/>
          </p:cNvSpPr>
          <p:nvPr>
            <p:ph type="sldImg"/>
          </p:nvPr>
        </p:nvSpPr>
        <p:spPr>
          <a:xfrm>
            <a:off x="381000" y="685800"/>
            <a:ext cx="6096000" cy="3429000"/>
          </a:xfrm>
          <a:ln/>
        </p:spPr>
      </p:sp>
      <p:sp>
        <p:nvSpPr>
          <p:cNvPr id="5124" name="Rectangle 3"/>
          <p:cNvSpPr>
            <a:spLocks noGrp="1" noChangeArrowheads="1"/>
          </p:cNvSpPr>
          <p:nvPr>
            <p:ph type="body" idx="1"/>
          </p:nvPr>
        </p:nvSpPr>
        <p:spPr>
          <a:noFill/>
          <a:ln/>
        </p:spPr>
        <p:txBody>
          <a:bodyPr/>
          <a:lstStyle/>
          <a:p>
            <a:pPr eaLnBrk="1" hangingPunct="1"/>
            <a:r>
              <a:rPr lang="en-US" sz="1800" dirty="0"/>
              <a:t>Introduce</a:t>
            </a:r>
            <a:r>
              <a:rPr lang="en-US" sz="1800" baseline="0" dirty="0"/>
              <a:t> speaker and role at Gen2 – Why are you in their school talking to them?</a:t>
            </a:r>
            <a:endParaRPr lang="en-US" sz="1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Who’s in the audience?</a:t>
            </a:r>
            <a:r>
              <a:rPr lang="en-GB" b="0" baseline="0" dirty="0"/>
              <a:t> </a:t>
            </a:r>
            <a:r>
              <a:rPr lang="en-GB" dirty="0"/>
              <a:t>Many of you in here now are thinking</a:t>
            </a:r>
            <a:r>
              <a:rPr lang="en-GB" baseline="0" dirty="0"/>
              <a:t> about your post 16 or post 18 options, and many times it can feel that there are perhaps too MANY options out there. But it’s important that when you are thinking of life after school, you look AT and EXPLORE every single option available for you. And if you are clever, you will also be APPLYING for everything that is out there: give yourself more options to chose from, than none at all. You want to be in the position of results day, where you can run up to your friends, your family, your teachers and say “I’ve got a cracking set of results and I’ve got X amount of options in the table available for me” rather than the opposite of running up to them and saying “I have absolutely no options whatsoever as the 1 thing I’d pinned my hopes on hasn’t materialised”.</a:t>
            </a:r>
            <a:br>
              <a:rPr lang="en-GB" baseline="0" dirty="0"/>
            </a:br>
            <a:r>
              <a:rPr lang="en-GB" baseline="0" dirty="0"/>
              <a:t>So that leads us back to the million dollar question: who ARE Gen2?</a:t>
            </a:r>
          </a:p>
          <a:p>
            <a:endParaRPr lang="en-GB" baseline="0" dirty="0"/>
          </a:p>
          <a:p>
            <a:r>
              <a:rPr lang="en-GB" b="1" baseline="0" dirty="0"/>
              <a:t>(feel free to draw on your own personal post 16/18 experiences within this slide but keep them brief)</a:t>
            </a:r>
            <a:endParaRPr lang="en-GB" b="1" dirty="0"/>
          </a:p>
          <a:p>
            <a:endParaRPr lang="en-GB" dirty="0"/>
          </a:p>
        </p:txBody>
      </p:sp>
      <p:sp>
        <p:nvSpPr>
          <p:cNvPr id="4" name="Slide Number Placeholder 3"/>
          <p:cNvSpPr>
            <a:spLocks noGrp="1"/>
          </p:cNvSpPr>
          <p:nvPr>
            <p:ph type="sldNum" sz="quarter" idx="10"/>
          </p:nvPr>
        </p:nvSpPr>
        <p:spPr/>
        <p:txBody>
          <a:bodyPr/>
          <a:lstStyle/>
          <a:p>
            <a:pPr>
              <a:defRPr/>
            </a:pPr>
            <a:fld id="{C4EE7F86-A3C6-46F5-AA36-11D8D24FE79F}" type="slidenum">
              <a:rPr lang="en-US" smtClean="0"/>
              <a:pPr>
                <a:defRPr/>
              </a:pPr>
              <a:t>3</a:t>
            </a:fld>
            <a:endParaRPr lang="en-US"/>
          </a:p>
        </p:txBody>
      </p:sp>
    </p:spTree>
    <p:extLst>
      <p:ext uri="{BB962C8B-B14F-4D97-AF65-F5344CB8AC3E}">
        <p14:creationId xmlns:p14="http://schemas.microsoft.com/office/powerpoint/2010/main" val="422155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Gen2</a:t>
            </a:r>
            <a:r>
              <a:rPr lang="en-GB" baseline="0" dirty="0"/>
              <a:t> are Cumbria’s largest and most popular apprenticeship training provider, particularly in respect to engineering. But we don’t just offer engineering apprenticeships. We offer training in business, IT, nuclear, teaching and project management, with a range of apprenticeships levels from 2 (intermediate/GCSE level) right up to 5/6 (degree level).</a:t>
            </a:r>
          </a:p>
          <a:p>
            <a:endParaRPr lang="en-GB" baseline="0" dirty="0"/>
          </a:p>
          <a:p>
            <a:r>
              <a:rPr lang="en-GB" baseline="0" dirty="0"/>
              <a:t>We currently deliver to 1,350 young people across Cumbria a year: from Carlisle and Penrith, to Cockermouth and Whitehaven, right down to Barrow and Kendal. We even train apprentices within this area (</a:t>
            </a:r>
            <a:r>
              <a:rPr lang="en-GB" b="1" baseline="0" dirty="0"/>
              <a:t>give example of companies within the area of the school you are in</a:t>
            </a:r>
            <a:r>
              <a:rPr lang="en-GB" b="0" baseline="0" dirty="0"/>
              <a:t>) </a:t>
            </a:r>
            <a:r>
              <a:rPr lang="en-GB" b="1" baseline="0" dirty="0"/>
              <a:t>Check before appointment</a:t>
            </a:r>
          </a:p>
          <a:p>
            <a:endParaRPr lang="en-GB" b="0" baseline="0" dirty="0"/>
          </a:p>
          <a:p>
            <a:r>
              <a:rPr lang="en-GB" b="0" baseline="0" dirty="0"/>
              <a:t>But most importantly, Gen2 are an ‘Outstanding’ PRIVATE training provider as rated by Ofsted. That means that the quality of teaching, the level of care, but more importantly, the outcomes of your apprenticeship, are deemed ‘outstanding’ by Ofsted.</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As previously mentioned, Gen2 are based throughout Cumbria. We have 5 skills centres across the county including in Carlisle, Workington and </a:t>
            </a:r>
            <a:r>
              <a:rPr lang="en-GB" baseline="0" dirty="0" err="1"/>
              <a:t>Ulverston</a:t>
            </a:r>
            <a:r>
              <a:rPr lang="en-GB" baseline="0" dirty="0"/>
              <a:t>.</a:t>
            </a:r>
          </a:p>
        </p:txBody>
      </p:sp>
      <p:sp>
        <p:nvSpPr>
          <p:cNvPr id="4" name="Slide Number Placeholder 3"/>
          <p:cNvSpPr>
            <a:spLocks noGrp="1"/>
          </p:cNvSpPr>
          <p:nvPr>
            <p:ph type="sldNum" sz="quarter" idx="10"/>
          </p:nvPr>
        </p:nvSpPr>
        <p:spPr/>
        <p:txBody>
          <a:bodyPr/>
          <a:lstStyle/>
          <a:p>
            <a:pPr>
              <a:defRPr/>
            </a:pPr>
            <a:fld id="{C4EE7F86-A3C6-46F5-AA36-11D8D24FE79F}" type="slidenum">
              <a:rPr lang="en-US" smtClean="0"/>
              <a:pPr>
                <a:defRPr/>
              </a:pPr>
              <a:t>4</a:t>
            </a:fld>
            <a:endParaRPr lang="en-US"/>
          </a:p>
        </p:txBody>
      </p:sp>
    </p:spTree>
    <p:extLst>
      <p:ext uri="{BB962C8B-B14F-4D97-AF65-F5344CB8AC3E}">
        <p14:creationId xmlns:p14="http://schemas.microsoft.com/office/powerpoint/2010/main" val="1201938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Whilst these are where our training centres/offices are based, we work closely with over 300 businesses, so you may be based with your employer from Day 1 and only need to come to our training centre one day a week or once every six weeks. It all depends on the requirements of your employer, who will discuss these with you prior to you starting your apprenticeship.</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C4EE7F86-A3C6-46F5-AA36-11D8D24FE79F}" type="slidenum">
              <a:rPr lang="en-US" smtClean="0"/>
              <a:pPr>
                <a:defRPr/>
              </a:pPr>
              <a:t>6</a:t>
            </a:fld>
            <a:endParaRPr lang="en-US"/>
          </a:p>
        </p:txBody>
      </p:sp>
    </p:spTree>
    <p:extLst>
      <p:ext uri="{BB962C8B-B14F-4D97-AF65-F5344CB8AC3E}">
        <p14:creationId xmlns:p14="http://schemas.microsoft.com/office/powerpoint/2010/main" val="155995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These are examples of our training facilities. So if you live in the </a:t>
            </a:r>
            <a:r>
              <a:rPr lang="en-GB" b="1" baseline="0" dirty="0"/>
              <a:t>(name geographical area of the school you are in)</a:t>
            </a:r>
            <a:r>
              <a:rPr lang="en-GB" b="0" baseline="0" dirty="0"/>
              <a:t> your main base for anything will be </a:t>
            </a:r>
            <a:r>
              <a:rPr lang="en-GB" b="1" baseline="0" dirty="0"/>
              <a:t>(name training facility)</a:t>
            </a:r>
            <a:r>
              <a:rPr lang="en-GB" b="0" baseline="0" dirty="0"/>
              <a:t>. Our facilities have a great feel to them, and have break out areas for our learners (similar to common rooms or recreational areas), state of the art training facilities like engineering workshops and IT facilities, free </a:t>
            </a:r>
            <a:r>
              <a:rPr lang="en-GB" b="0" baseline="0" dirty="0" err="1"/>
              <a:t>WiFi</a:t>
            </a:r>
            <a:r>
              <a:rPr lang="en-GB" b="0" baseline="0" dirty="0"/>
              <a:t> throughout and free on site parking….perfect for once you start earning the big bucks and want to show off your brand new car.</a:t>
            </a:r>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C4EE7F86-A3C6-46F5-AA36-11D8D24FE79F}" type="slidenum">
              <a:rPr lang="en-US" smtClean="0"/>
              <a:pPr>
                <a:defRPr/>
              </a:pPr>
              <a:t>7</a:t>
            </a:fld>
            <a:endParaRPr lang="en-US"/>
          </a:p>
        </p:txBody>
      </p:sp>
    </p:spTree>
    <p:extLst>
      <p:ext uri="{BB962C8B-B14F-4D97-AF65-F5344CB8AC3E}">
        <p14:creationId xmlns:p14="http://schemas.microsoft.com/office/powerpoint/2010/main" val="153113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a:t>
            </a:r>
            <a:r>
              <a:rPr lang="en-GB" baseline="0" dirty="0"/>
              <a:t> throughout this presentation we have discussed the fact that we train for over 300 companies: these are just SOME of them. </a:t>
            </a:r>
            <a:br>
              <a:rPr lang="en-GB" baseline="0" dirty="0"/>
            </a:br>
            <a:br>
              <a:rPr lang="en-GB" baseline="0" dirty="0"/>
            </a:br>
            <a:r>
              <a:rPr lang="en-GB" baseline="0" dirty="0"/>
              <a:t>So when you apply to Gen2, your application will go to anyone of these companies IF they are looking to take on an apprentice in the area that you want the apprenticeship in.</a:t>
            </a:r>
            <a:br>
              <a:rPr lang="en-GB" baseline="0" dirty="0"/>
            </a:br>
            <a:endParaRPr lang="en-GB" baseline="0" dirty="0"/>
          </a:p>
          <a:p>
            <a:r>
              <a:rPr lang="en-GB" baseline="0" dirty="0"/>
              <a:t>Therefore it is important then when you apply, you aim to make yourself as attractive as possible to as many different employers as possible. Because as previously mentioned, where one company may not select you, another company may be desperate for you.</a:t>
            </a:r>
            <a:br>
              <a:rPr lang="en-GB" baseline="0" dirty="0"/>
            </a:br>
            <a:endParaRPr lang="en-GB" baseline="0" dirty="0"/>
          </a:p>
          <a:p>
            <a:r>
              <a:rPr lang="en-GB" baseline="0" dirty="0"/>
              <a:t>Make sure when you apply with your personal statement &amp; CV that you don’t reference one particular company that you want to work for, as this may impact on your chances of securing an apprenticeship should your application land on another company’s desk.</a:t>
            </a:r>
          </a:p>
          <a:p>
            <a:endParaRPr lang="en-GB" baseline="0" dirty="0"/>
          </a:p>
          <a:p>
            <a:r>
              <a:rPr lang="en-GB" b="1" baseline="0" dirty="0"/>
              <a:t>EMPHASISE THAT BY APPLYING TO ONE COMPANY DIRECT, THEY ARE ONLY APPLYING FOR THAT ONE COMPANY. WITH GEN2, THEY COULD BE CONSIDERED NOT JUST FOR THAT COMPANY, BUT FOR A WHOLE HOST OF OTHERS AS WELL </a:t>
            </a:r>
            <a:r>
              <a:rPr lang="en-GB" b="1" baseline="0" dirty="0">
                <a:sym typeface="Wingdings" panose="05000000000000000000" pitchFamily="2" charset="2"/>
              </a:rPr>
              <a:t> MORE CHOICE, MORE VARIETY</a:t>
            </a:r>
            <a:endParaRPr lang="en-GB" b="1" dirty="0"/>
          </a:p>
          <a:p>
            <a:endParaRPr lang="en-GB" dirty="0"/>
          </a:p>
        </p:txBody>
      </p:sp>
      <p:sp>
        <p:nvSpPr>
          <p:cNvPr id="4" name="Slide Number Placeholder 3"/>
          <p:cNvSpPr>
            <a:spLocks noGrp="1"/>
          </p:cNvSpPr>
          <p:nvPr>
            <p:ph type="sldNum" sz="quarter" idx="10"/>
          </p:nvPr>
        </p:nvSpPr>
        <p:spPr/>
        <p:txBody>
          <a:bodyPr/>
          <a:lstStyle/>
          <a:p>
            <a:pPr>
              <a:defRPr/>
            </a:pPr>
            <a:fld id="{C4EE7F86-A3C6-46F5-AA36-11D8D24FE79F}" type="slidenum">
              <a:rPr lang="en-US" smtClean="0"/>
              <a:pPr>
                <a:defRPr/>
              </a:pPr>
              <a:t>8</a:t>
            </a:fld>
            <a:endParaRPr lang="en-US"/>
          </a:p>
        </p:txBody>
      </p:sp>
    </p:spTree>
    <p:extLst>
      <p:ext uri="{BB962C8B-B14F-4D97-AF65-F5344CB8AC3E}">
        <p14:creationId xmlns:p14="http://schemas.microsoft.com/office/powerpoint/2010/main" val="320121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So let’s get down to the important stuff: what is actually involved</a:t>
            </a:r>
            <a:r>
              <a:rPr lang="en-GB" baseline="0" dirty="0"/>
              <a:t> with an apprenticeship you undertake with Gen2?</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C4EE7F86-A3C6-46F5-AA36-11D8D24FE79F}" type="slidenum">
              <a:rPr lang="en-US" smtClean="0"/>
              <a:pPr>
                <a:defRPr/>
              </a:pPr>
              <a:t>9</a:t>
            </a:fld>
            <a:endParaRPr lang="en-US"/>
          </a:p>
        </p:txBody>
      </p:sp>
    </p:spTree>
    <p:extLst>
      <p:ext uri="{BB962C8B-B14F-4D97-AF65-F5344CB8AC3E}">
        <p14:creationId xmlns:p14="http://schemas.microsoft.com/office/powerpoint/2010/main" val="3979611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Higher Education</a:t>
            </a:r>
            <a:r>
              <a:rPr lang="en-GB" baseline="0" dirty="0"/>
              <a:t> department was formed in 2005. We, and a large number of the companies we train for, were noticing that young people in Cumbria who wanted to work in industry and gain a degree, were having to move away in order to make this happen. Or they were completing their apprenticeship and had no way of expanding on their education and further themselves. As a result, the county was losing talented and ambitious young people, so we formed this department.</a:t>
            </a:r>
          </a:p>
          <a:p>
            <a:endParaRPr lang="en-GB" baseline="0" dirty="0"/>
          </a:p>
          <a:p>
            <a:r>
              <a:rPr lang="en-GB" baseline="0" dirty="0"/>
              <a:t>Our Higher Education now trains over 300 students, led by a team of both industry and further education experienced lecturers.</a:t>
            </a:r>
          </a:p>
          <a:p>
            <a:endParaRPr lang="en-GB" baseline="0" dirty="0"/>
          </a:p>
          <a:p>
            <a:r>
              <a:rPr lang="en-GB" baseline="0" dirty="0"/>
              <a:t>Training for our higher and degree programmes is similar to our intermediate/advanced apprenticeships, in that they are a mixture of ‘on the job’ training and ‘in centre classroom’ learning.</a:t>
            </a:r>
          </a:p>
          <a:p>
            <a:r>
              <a:rPr lang="en-GB" baseline="0" dirty="0"/>
              <a:t>You will be trained using state of the art technology</a:t>
            </a:r>
            <a:endParaRPr lang="en-GB" b="1" baseline="0" dirty="0"/>
          </a:p>
          <a:p>
            <a:endParaRPr lang="en-GB" b="0" baseline="0" dirty="0"/>
          </a:p>
          <a:p>
            <a:r>
              <a:rPr lang="en-GB" b="0" baseline="0" dirty="0"/>
              <a:t>And best of all, our ENTIRE suite of degree programmes are all validated by The University of Cumbria, for which you’ll get a lovely graduation ceremony in Carlisle Cathedral, and they are all accredited by professional institutes and university partnerships like The University of Manchester and the Society of Engineers.</a:t>
            </a:r>
            <a:endParaRPr lang="en-GB" dirty="0"/>
          </a:p>
        </p:txBody>
      </p:sp>
      <p:sp>
        <p:nvSpPr>
          <p:cNvPr id="4" name="Slide Number Placeholder 3"/>
          <p:cNvSpPr>
            <a:spLocks noGrp="1"/>
          </p:cNvSpPr>
          <p:nvPr>
            <p:ph type="sldNum" sz="quarter" idx="10"/>
          </p:nvPr>
        </p:nvSpPr>
        <p:spPr/>
        <p:txBody>
          <a:bodyPr/>
          <a:lstStyle/>
          <a:p>
            <a:pPr>
              <a:defRPr/>
            </a:pPr>
            <a:fld id="{C4EE7F86-A3C6-46F5-AA36-11D8D24FE79F}" type="slidenum">
              <a:rPr lang="en-US" smtClean="0"/>
              <a:pPr>
                <a:defRPr/>
              </a:pPr>
              <a:t>18</a:t>
            </a:fld>
            <a:endParaRPr lang="en-US"/>
          </a:p>
        </p:txBody>
      </p:sp>
    </p:spTree>
    <p:extLst>
      <p:ext uri="{BB962C8B-B14F-4D97-AF65-F5344CB8AC3E}">
        <p14:creationId xmlns:p14="http://schemas.microsoft.com/office/powerpoint/2010/main" val="231923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4EE7F86-A3C6-46F5-AA36-11D8D24FE79F}" type="slidenum">
              <a:rPr lang="en-US" smtClean="0"/>
              <a:pPr>
                <a:defRPr/>
              </a:pPr>
              <a:t>25</a:t>
            </a:fld>
            <a:endParaRPr lang="en-US"/>
          </a:p>
        </p:txBody>
      </p:sp>
    </p:spTree>
    <p:extLst>
      <p:ext uri="{BB962C8B-B14F-4D97-AF65-F5344CB8AC3E}">
        <p14:creationId xmlns:p14="http://schemas.microsoft.com/office/powerpoint/2010/main" val="189374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2 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7272" y="2612504"/>
            <a:ext cx="6326155" cy="960512"/>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12" name="Title 11"/>
          <p:cNvSpPr>
            <a:spLocks noGrp="1"/>
          </p:cNvSpPr>
          <p:nvPr>
            <p:ph type="title"/>
          </p:nvPr>
        </p:nvSpPr>
        <p:spPr>
          <a:xfrm>
            <a:off x="666723" y="1412776"/>
            <a:ext cx="6336704" cy="998984"/>
          </a:xfrm>
        </p:spPr>
        <p:txBody>
          <a:bodyPr/>
          <a:lstStyle/>
          <a:p>
            <a:r>
              <a:rPr lang="en-US" dirty="0"/>
              <a:t>Click to edit Master title style</a:t>
            </a:r>
            <a:endParaRPr lang="en-GB"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6540" r="17812"/>
          <a:stretch/>
        </p:blipFill>
        <p:spPr>
          <a:xfrm>
            <a:off x="8430962" y="0"/>
            <a:ext cx="3761039" cy="4131890"/>
          </a:xfrm>
          <a:prstGeom prst="rect">
            <a:avLst/>
          </a:prstGeom>
        </p:spPr>
      </p:pic>
      <p:sp>
        <p:nvSpPr>
          <p:cNvPr id="6" name="Rectangle 5"/>
          <p:cNvSpPr/>
          <p:nvPr userDrawn="1"/>
        </p:nvSpPr>
        <p:spPr bwMode="auto">
          <a:xfrm>
            <a:off x="0" y="5807142"/>
            <a:ext cx="2420203" cy="105085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28" charset="-128"/>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442" y="4376057"/>
            <a:ext cx="3437178" cy="211581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29560"/>
            <a:ext cx="10363200" cy="854968"/>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7119" b="26757"/>
          <a:stretch/>
        </p:blipFill>
        <p:spPr>
          <a:xfrm rot="5400000">
            <a:off x="10786197" y="5452197"/>
            <a:ext cx="864547" cy="181525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7310" y="5891191"/>
            <a:ext cx="1463539" cy="900905"/>
          </a:xfrm>
          <a:prstGeom prst="rect">
            <a:avLst/>
          </a:prstGeom>
        </p:spPr>
      </p:pic>
      <p:sp>
        <p:nvSpPr>
          <p:cNvPr id="6" name="Rectangle 5"/>
          <p:cNvSpPr/>
          <p:nvPr userDrawn="1"/>
        </p:nvSpPr>
        <p:spPr bwMode="auto">
          <a:xfrm>
            <a:off x="9489233" y="5355771"/>
            <a:ext cx="2702767" cy="15022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28"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914400" y="1266056"/>
            <a:ext cx="10363200" cy="4827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2"/>
          <p:cNvSpPr>
            <a:spLocks noGrp="1" noChangeArrowheads="1"/>
          </p:cNvSpPr>
          <p:nvPr>
            <p:ph type="title"/>
          </p:nvPr>
        </p:nvSpPr>
        <p:spPr bwMode="auto">
          <a:xfrm>
            <a:off x="914400" y="116632"/>
            <a:ext cx="10363200" cy="8549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75269" y="5949280"/>
            <a:ext cx="1404240" cy="7200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a:solidFill>
            <a:srgbClr val="532E63"/>
          </a:solidFill>
          <a:latin typeface="+mj-lt"/>
          <a:ea typeface="+mj-ea"/>
          <a:cs typeface="+mj-cs"/>
        </a:defRPr>
      </a:lvl1pPr>
      <a:lvl2pPr algn="l" rtl="0" eaLnBrk="0" fontAlgn="base" hangingPunct="0">
        <a:spcBef>
          <a:spcPct val="0"/>
        </a:spcBef>
        <a:spcAft>
          <a:spcPct val="0"/>
        </a:spcAft>
        <a:defRPr sz="4200">
          <a:solidFill>
            <a:srgbClr val="2D1237"/>
          </a:solidFill>
          <a:latin typeface="Arial" charset="0"/>
          <a:ea typeface="ＭＳ Ｐゴシック" pitchFamily="-128" charset="-128"/>
        </a:defRPr>
      </a:lvl2pPr>
      <a:lvl3pPr algn="l" rtl="0" eaLnBrk="0" fontAlgn="base" hangingPunct="0">
        <a:spcBef>
          <a:spcPct val="0"/>
        </a:spcBef>
        <a:spcAft>
          <a:spcPct val="0"/>
        </a:spcAft>
        <a:defRPr sz="4200">
          <a:solidFill>
            <a:srgbClr val="2D1237"/>
          </a:solidFill>
          <a:latin typeface="Arial" charset="0"/>
          <a:ea typeface="ＭＳ Ｐゴシック" pitchFamily="-128" charset="-128"/>
        </a:defRPr>
      </a:lvl3pPr>
      <a:lvl4pPr algn="l" rtl="0" eaLnBrk="0" fontAlgn="base" hangingPunct="0">
        <a:spcBef>
          <a:spcPct val="0"/>
        </a:spcBef>
        <a:spcAft>
          <a:spcPct val="0"/>
        </a:spcAft>
        <a:defRPr sz="4200">
          <a:solidFill>
            <a:srgbClr val="2D1237"/>
          </a:solidFill>
          <a:latin typeface="Arial" charset="0"/>
          <a:ea typeface="ＭＳ Ｐゴシック" pitchFamily="-128" charset="-128"/>
        </a:defRPr>
      </a:lvl4pPr>
      <a:lvl5pPr algn="l" rtl="0" eaLnBrk="0" fontAlgn="base" hangingPunct="0">
        <a:spcBef>
          <a:spcPct val="0"/>
        </a:spcBef>
        <a:spcAft>
          <a:spcPct val="0"/>
        </a:spcAft>
        <a:defRPr sz="4200">
          <a:solidFill>
            <a:srgbClr val="2D1237"/>
          </a:solidFill>
          <a:latin typeface="Arial" charset="0"/>
          <a:ea typeface="ＭＳ Ｐゴシック" pitchFamily="-128" charset="-128"/>
        </a:defRPr>
      </a:lvl5pPr>
      <a:lvl6pPr marL="457200" algn="l" rtl="0" fontAlgn="base">
        <a:spcBef>
          <a:spcPct val="0"/>
        </a:spcBef>
        <a:spcAft>
          <a:spcPct val="0"/>
        </a:spcAft>
        <a:defRPr sz="4200">
          <a:solidFill>
            <a:srgbClr val="2D1237"/>
          </a:solidFill>
          <a:latin typeface="Arial" charset="0"/>
          <a:ea typeface="ＭＳ Ｐゴシック" pitchFamily="-128" charset="-128"/>
        </a:defRPr>
      </a:lvl6pPr>
      <a:lvl7pPr marL="914400" algn="l" rtl="0" fontAlgn="base">
        <a:spcBef>
          <a:spcPct val="0"/>
        </a:spcBef>
        <a:spcAft>
          <a:spcPct val="0"/>
        </a:spcAft>
        <a:defRPr sz="4200">
          <a:solidFill>
            <a:srgbClr val="2D1237"/>
          </a:solidFill>
          <a:latin typeface="Arial" charset="0"/>
          <a:ea typeface="ＭＳ Ｐゴシック" pitchFamily="-128" charset="-128"/>
        </a:defRPr>
      </a:lvl7pPr>
      <a:lvl8pPr marL="1371600" algn="l" rtl="0" fontAlgn="base">
        <a:spcBef>
          <a:spcPct val="0"/>
        </a:spcBef>
        <a:spcAft>
          <a:spcPct val="0"/>
        </a:spcAft>
        <a:defRPr sz="4200">
          <a:solidFill>
            <a:srgbClr val="2D1237"/>
          </a:solidFill>
          <a:latin typeface="Arial" charset="0"/>
          <a:ea typeface="ＭＳ Ｐゴシック" pitchFamily="-128" charset="-128"/>
        </a:defRPr>
      </a:lvl8pPr>
      <a:lvl9pPr marL="1828800" algn="l" rtl="0" fontAlgn="base">
        <a:spcBef>
          <a:spcPct val="0"/>
        </a:spcBef>
        <a:spcAft>
          <a:spcPct val="0"/>
        </a:spcAft>
        <a:defRPr sz="4200">
          <a:solidFill>
            <a:srgbClr val="2D1237"/>
          </a:solidFill>
          <a:latin typeface="Arial" charset="0"/>
          <a:ea typeface="ＭＳ Ｐゴシック" pitchFamily="-128" charset="-128"/>
        </a:defRPr>
      </a:lvl9pPr>
    </p:titleStyle>
    <p:bodyStyle>
      <a:lvl1pPr marL="342900" indent="-342900" algn="l" rtl="0" eaLnBrk="0" fontAlgn="base" hangingPunct="0">
        <a:spcBef>
          <a:spcPct val="20000"/>
        </a:spcBef>
        <a:spcAft>
          <a:spcPct val="0"/>
        </a:spcAft>
        <a:buClr>
          <a:srgbClr val="532E63"/>
        </a:buClr>
        <a:buChar char="•"/>
        <a:defRPr sz="2400">
          <a:solidFill>
            <a:srgbClr val="532E63"/>
          </a:solidFill>
          <a:latin typeface="+mn-lt"/>
          <a:ea typeface="+mn-ea"/>
          <a:cs typeface="+mn-cs"/>
        </a:defRPr>
      </a:lvl1pPr>
      <a:lvl2pPr marL="742950" indent="-285750" algn="l" rtl="0" eaLnBrk="0" fontAlgn="base" hangingPunct="0">
        <a:spcBef>
          <a:spcPct val="20000"/>
        </a:spcBef>
        <a:spcAft>
          <a:spcPct val="0"/>
        </a:spcAft>
        <a:buClr>
          <a:srgbClr val="342041"/>
        </a:buClr>
        <a:buChar char="–"/>
        <a:defRPr sz="2000">
          <a:solidFill>
            <a:srgbClr val="2D1237"/>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5" name="Rectangle 4"/>
          <p:cNvSpPr/>
          <p:nvPr/>
        </p:nvSpPr>
        <p:spPr bwMode="auto">
          <a:xfrm>
            <a:off x="5411755" y="2612504"/>
            <a:ext cx="6780245" cy="41521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noFill/>
              <a:effectLst/>
              <a:latin typeface="Arial" charset="0"/>
              <a:ea typeface="ＭＳ Ｐゴシック" pitchFamily="-128" charset="-12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200151"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061" y="285008"/>
            <a:ext cx="9049139" cy="854968"/>
          </a:xfrm>
        </p:spPr>
        <p:txBody>
          <a:bodyPr/>
          <a:lstStyle/>
          <a:p>
            <a:r>
              <a:rPr lang="en-GB" b="1" dirty="0">
                <a:solidFill>
                  <a:srgbClr val="280071"/>
                </a:solidFill>
              </a:rPr>
              <a:t>What is an apprenticeship ?</a:t>
            </a:r>
          </a:p>
        </p:txBody>
      </p:sp>
      <p:sp>
        <p:nvSpPr>
          <p:cNvPr id="3" name="Content Placeholder 2"/>
          <p:cNvSpPr>
            <a:spLocks noGrp="1"/>
          </p:cNvSpPr>
          <p:nvPr>
            <p:ph idx="1"/>
          </p:nvPr>
        </p:nvSpPr>
        <p:spPr>
          <a:xfrm>
            <a:off x="1026367" y="1139977"/>
            <a:ext cx="10730204" cy="4971513"/>
          </a:xfrm>
        </p:spPr>
        <p:txBody>
          <a:bodyPr/>
          <a:lstStyle/>
          <a:p>
            <a:pPr>
              <a:spcAft>
                <a:spcPts val="600"/>
              </a:spcAft>
            </a:pPr>
            <a:r>
              <a:rPr lang="en-GB" dirty="0"/>
              <a:t>Training position to do a skilled job role with an employer</a:t>
            </a:r>
          </a:p>
          <a:p>
            <a:pPr>
              <a:spcAft>
                <a:spcPts val="600"/>
              </a:spcAft>
            </a:pPr>
            <a:r>
              <a:rPr lang="en-GB" dirty="0"/>
              <a:t>Offered at various levels with different entry requirements</a:t>
            </a:r>
          </a:p>
          <a:p>
            <a:pPr>
              <a:spcAft>
                <a:spcPts val="600"/>
              </a:spcAft>
            </a:pPr>
            <a:r>
              <a:rPr lang="en-GB" dirty="0"/>
              <a:t>Employers can stipulate specific entry requirements</a:t>
            </a:r>
          </a:p>
          <a:p>
            <a:pPr>
              <a:spcAft>
                <a:spcPts val="600"/>
              </a:spcAft>
            </a:pPr>
            <a:r>
              <a:rPr lang="en-GB" dirty="0"/>
              <a:t>Lasts from 12 – 60 months dependant on scheme</a:t>
            </a:r>
          </a:p>
          <a:p>
            <a:pPr>
              <a:spcAft>
                <a:spcPts val="600"/>
              </a:spcAft>
            </a:pPr>
            <a:r>
              <a:rPr lang="en-GB" dirty="0"/>
              <a:t>Includes vocational training “on-the-job” with the employer </a:t>
            </a:r>
          </a:p>
          <a:p>
            <a:pPr>
              <a:spcAft>
                <a:spcPts val="600"/>
              </a:spcAft>
            </a:pPr>
            <a:r>
              <a:rPr lang="en-GB" dirty="0"/>
              <a:t>Gen2 will monitor and assess your progress against the approved standard for the apprenticeship</a:t>
            </a:r>
          </a:p>
          <a:p>
            <a:pPr>
              <a:spcAft>
                <a:spcPts val="600"/>
              </a:spcAft>
            </a:pPr>
            <a:r>
              <a:rPr lang="en-GB" dirty="0"/>
              <a:t>You may also carry out an academic qualification with Gen2</a:t>
            </a:r>
          </a:p>
          <a:p>
            <a:pPr>
              <a:spcAft>
                <a:spcPts val="600"/>
              </a:spcAft>
            </a:pPr>
            <a:r>
              <a:rPr lang="en-GB" dirty="0"/>
              <a:t>Attendance at Gen2 varies according to the apprenticeship and may range from 5 days per week to 2 days per month</a:t>
            </a:r>
          </a:p>
          <a:p>
            <a:pPr>
              <a:spcAft>
                <a:spcPts val="600"/>
              </a:spcAft>
            </a:pPr>
            <a:endParaRPr lang="en-GB" sz="2200" dirty="0"/>
          </a:p>
        </p:txBody>
      </p:sp>
    </p:spTree>
    <p:extLst>
      <p:ext uri="{BB962C8B-B14F-4D97-AF65-F5344CB8AC3E}">
        <p14:creationId xmlns:p14="http://schemas.microsoft.com/office/powerpoint/2010/main" val="1899725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47" y="285008"/>
            <a:ext cx="9114453" cy="854968"/>
          </a:xfrm>
        </p:spPr>
        <p:txBody>
          <a:bodyPr/>
          <a:lstStyle/>
          <a:p>
            <a:r>
              <a:rPr lang="en-GB" b="1" dirty="0"/>
              <a:t>More about apprenticeships …</a:t>
            </a:r>
          </a:p>
        </p:txBody>
      </p:sp>
      <p:sp>
        <p:nvSpPr>
          <p:cNvPr id="3" name="Content Placeholder 2"/>
          <p:cNvSpPr>
            <a:spLocks noGrp="1"/>
          </p:cNvSpPr>
          <p:nvPr>
            <p:ph idx="1"/>
          </p:nvPr>
        </p:nvSpPr>
        <p:spPr>
          <a:xfrm>
            <a:off x="867747" y="1176190"/>
            <a:ext cx="10842171" cy="4827240"/>
          </a:xfrm>
        </p:spPr>
        <p:txBody>
          <a:bodyPr/>
          <a:lstStyle/>
          <a:p>
            <a:pPr>
              <a:spcAft>
                <a:spcPts val="600"/>
              </a:spcAft>
            </a:pPr>
            <a:r>
              <a:rPr lang="en-GB" dirty="0"/>
              <a:t>You will be an employee of your organisation for the duration of your apprenticeship which will hopefully lead to a full time staff position on completion.</a:t>
            </a:r>
          </a:p>
          <a:p>
            <a:pPr>
              <a:spcAft>
                <a:spcPts val="600"/>
              </a:spcAft>
            </a:pPr>
            <a:r>
              <a:rPr lang="en-GB" dirty="0"/>
              <a:t>Gen2 find the employer for you.</a:t>
            </a:r>
          </a:p>
          <a:p>
            <a:pPr>
              <a:spcAft>
                <a:spcPts val="600"/>
              </a:spcAft>
            </a:pPr>
            <a:r>
              <a:rPr lang="en-GB" dirty="0"/>
              <a:t>The employer will pay for your training (</a:t>
            </a:r>
            <a:r>
              <a:rPr lang="en-GB" b="1" u="sng" dirty="0"/>
              <a:t>no debt</a:t>
            </a:r>
            <a:r>
              <a:rPr lang="en-GB" dirty="0"/>
              <a:t>)</a:t>
            </a:r>
          </a:p>
          <a:p>
            <a:pPr>
              <a:spcAft>
                <a:spcPts val="600"/>
              </a:spcAft>
            </a:pPr>
            <a:r>
              <a:rPr lang="en-GB" dirty="0"/>
              <a:t>The employer will pay you an apprenticeship wage which at present is a minimum of £153 per week based on 37 hours per week but often degree apprentices are paid a higher wage.</a:t>
            </a:r>
          </a:p>
          <a:p>
            <a:pPr>
              <a:spcAft>
                <a:spcPts val="600"/>
              </a:spcAft>
            </a:pPr>
            <a:r>
              <a:rPr lang="en-GB" dirty="0"/>
              <a:t>The employer will work with Gen2 to provide on-the-job training in-line with the agreed standard for the role</a:t>
            </a:r>
          </a:p>
        </p:txBody>
      </p:sp>
    </p:spTree>
    <p:extLst>
      <p:ext uri="{BB962C8B-B14F-4D97-AF65-F5344CB8AC3E}">
        <p14:creationId xmlns:p14="http://schemas.microsoft.com/office/powerpoint/2010/main" val="387177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33265" y="5952931"/>
            <a:ext cx="1446245" cy="836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28" charset="-128"/>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9541" t="7263" r="1440" b="3437"/>
          <a:stretch/>
        </p:blipFill>
        <p:spPr>
          <a:xfrm>
            <a:off x="-506967" y="75413"/>
            <a:ext cx="12111494" cy="7074817"/>
          </a:xfrm>
          <a:prstGeom prst="rect">
            <a:avLst/>
          </a:prstGeom>
        </p:spPr>
      </p:pic>
    </p:spTree>
    <p:extLst>
      <p:ext uri="{BB962C8B-B14F-4D97-AF65-F5344CB8AC3E}">
        <p14:creationId xmlns:p14="http://schemas.microsoft.com/office/powerpoint/2010/main" val="1641569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2781"/>
          <a:stretch/>
        </p:blipFill>
        <p:spPr>
          <a:xfrm>
            <a:off x="2771192" y="0"/>
            <a:ext cx="9420808" cy="6858000"/>
          </a:xfrm>
          <a:prstGeom prst="rect">
            <a:avLst/>
          </a:prstGeom>
        </p:spPr>
      </p:pic>
      <p:sp>
        <p:nvSpPr>
          <p:cNvPr id="2" name="Title 1"/>
          <p:cNvSpPr>
            <a:spLocks noGrp="1"/>
          </p:cNvSpPr>
          <p:nvPr>
            <p:ph type="title"/>
          </p:nvPr>
        </p:nvSpPr>
        <p:spPr>
          <a:xfrm>
            <a:off x="858415" y="513608"/>
            <a:ext cx="8881748" cy="854968"/>
          </a:xfrm>
        </p:spPr>
        <p:txBody>
          <a:bodyPr/>
          <a:lstStyle/>
          <a:p>
            <a:r>
              <a:rPr lang="en-GB" b="1" dirty="0"/>
              <a:t>Business and Education Apprenticeships</a:t>
            </a:r>
          </a:p>
        </p:txBody>
      </p:sp>
      <p:sp>
        <p:nvSpPr>
          <p:cNvPr id="4" name="Content Placeholder 2"/>
          <p:cNvSpPr>
            <a:spLocks noGrp="1"/>
          </p:cNvSpPr>
          <p:nvPr>
            <p:ph idx="1"/>
          </p:nvPr>
        </p:nvSpPr>
        <p:spPr>
          <a:xfrm>
            <a:off x="858415" y="1699830"/>
            <a:ext cx="8881748" cy="3523464"/>
          </a:xfrm>
        </p:spPr>
        <p:txBody>
          <a:bodyPr/>
          <a:lstStyle/>
          <a:p>
            <a:r>
              <a:rPr lang="en-GB" dirty="0"/>
              <a:t>Business Apprenticeships at Level 2 / 3  	             </a:t>
            </a:r>
          </a:p>
          <a:p>
            <a:pPr lvl="1"/>
            <a:r>
              <a:rPr lang="en-GB" sz="1800" dirty="0"/>
              <a:t>Business Administration </a:t>
            </a:r>
          </a:p>
          <a:p>
            <a:pPr lvl="1"/>
            <a:r>
              <a:rPr lang="en-GB" sz="1800" dirty="0"/>
              <a:t>Customer Service</a:t>
            </a:r>
          </a:p>
          <a:p>
            <a:pPr lvl="1"/>
            <a:r>
              <a:rPr lang="en-GB" sz="1800" dirty="0"/>
              <a:t>IT Digital Technician</a:t>
            </a:r>
          </a:p>
          <a:p>
            <a:pPr lvl="1"/>
            <a:r>
              <a:rPr lang="en-GB" sz="1800" dirty="0"/>
              <a:t>Project Management</a:t>
            </a:r>
          </a:p>
          <a:p>
            <a:r>
              <a:rPr lang="en-GB" dirty="0">
                <a:solidFill>
                  <a:srgbClr val="532E63"/>
                </a:solidFill>
                <a:cs typeface="+mn-cs"/>
              </a:rPr>
              <a:t>Education Sector Level  3</a:t>
            </a:r>
          </a:p>
          <a:p>
            <a:pPr lvl="1"/>
            <a:r>
              <a:rPr lang="en-GB" sz="1800" dirty="0"/>
              <a:t>Teaching Assistant</a:t>
            </a:r>
            <a:br>
              <a:rPr lang="en-GB" sz="1600" dirty="0"/>
            </a:br>
            <a:endParaRPr lang="en-GB" sz="1600" dirty="0"/>
          </a:p>
        </p:txBody>
      </p:sp>
    </p:spTree>
    <p:extLst>
      <p:ext uri="{BB962C8B-B14F-4D97-AF65-F5344CB8AC3E}">
        <p14:creationId xmlns:p14="http://schemas.microsoft.com/office/powerpoint/2010/main" val="731628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3813"/>
          <a:stretch/>
        </p:blipFill>
        <p:spPr>
          <a:xfrm>
            <a:off x="5337110" y="0"/>
            <a:ext cx="6854890" cy="6858000"/>
          </a:xfrm>
          <a:prstGeom prst="rect">
            <a:avLst/>
          </a:prstGeom>
        </p:spPr>
      </p:pic>
      <p:sp>
        <p:nvSpPr>
          <p:cNvPr id="2" name="Title 1"/>
          <p:cNvSpPr>
            <a:spLocks noGrp="1"/>
          </p:cNvSpPr>
          <p:nvPr>
            <p:ph type="title"/>
          </p:nvPr>
        </p:nvSpPr>
        <p:spPr>
          <a:xfrm>
            <a:off x="785217" y="513608"/>
            <a:ext cx="8898966" cy="854968"/>
          </a:xfrm>
        </p:spPr>
        <p:txBody>
          <a:bodyPr/>
          <a:lstStyle/>
          <a:p>
            <a:r>
              <a:rPr lang="en-GB" b="1" dirty="0"/>
              <a:t>Professional &amp; Nuclear Apprenticeships</a:t>
            </a:r>
          </a:p>
        </p:txBody>
      </p:sp>
      <p:sp>
        <p:nvSpPr>
          <p:cNvPr id="4" name="Content Placeholder 2"/>
          <p:cNvSpPr>
            <a:spLocks noGrp="1"/>
          </p:cNvSpPr>
          <p:nvPr>
            <p:ph idx="1"/>
          </p:nvPr>
        </p:nvSpPr>
        <p:spPr>
          <a:xfrm>
            <a:off x="785217" y="1699830"/>
            <a:ext cx="8898966" cy="3523464"/>
          </a:xfrm>
        </p:spPr>
        <p:txBody>
          <a:bodyPr/>
          <a:lstStyle/>
          <a:p>
            <a:pPr marL="0" indent="0">
              <a:buNone/>
            </a:pPr>
            <a:r>
              <a:rPr lang="en-GB" dirty="0"/>
              <a:t>Professional &amp; Nuclear Apprenticeships at Level 2-4</a:t>
            </a:r>
          </a:p>
          <a:p>
            <a:r>
              <a:rPr lang="en-GB" sz="2200" dirty="0"/>
              <a:t>Civil Engineering </a:t>
            </a:r>
          </a:p>
          <a:p>
            <a:r>
              <a:rPr lang="en-GB" sz="2200" dirty="0"/>
              <a:t>Project Controls</a:t>
            </a:r>
          </a:p>
          <a:p>
            <a:r>
              <a:rPr lang="en-GB" sz="2200" dirty="0"/>
              <a:t>Nuclear specialisms:</a:t>
            </a:r>
          </a:p>
          <a:p>
            <a:pPr lvl="1"/>
            <a:r>
              <a:rPr lang="en-GB" sz="1800" dirty="0"/>
              <a:t>Health Physics Monitor</a:t>
            </a:r>
          </a:p>
          <a:p>
            <a:pPr lvl="1"/>
            <a:r>
              <a:rPr lang="en-GB" sz="1800" dirty="0"/>
              <a:t>Nuclear Welding Inspection Technician                                                                                                                                                  </a:t>
            </a:r>
          </a:p>
          <a:p>
            <a:pPr lvl="1"/>
            <a:r>
              <a:rPr lang="en-GB" sz="1800" dirty="0"/>
              <a:t>Nuclear Operator</a:t>
            </a:r>
          </a:p>
        </p:txBody>
      </p:sp>
    </p:spTree>
    <p:extLst>
      <p:ext uri="{BB962C8B-B14F-4D97-AF65-F5344CB8AC3E}">
        <p14:creationId xmlns:p14="http://schemas.microsoft.com/office/powerpoint/2010/main" val="3266772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942"/>
          <a:stretch/>
        </p:blipFill>
        <p:spPr>
          <a:xfrm>
            <a:off x="4254759" y="0"/>
            <a:ext cx="7937241" cy="6858000"/>
          </a:xfrm>
          <a:prstGeom prst="rect">
            <a:avLst/>
          </a:prstGeom>
        </p:spPr>
      </p:pic>
      <p:sp>
        <p:nvSpPr>
          <p:cNvPr id="2" name="Title 1"/>
          <p:cNvSpPr>
            <a:spLocks noGrp="1"/>
          </p:cNvSpPr>
          <p:nvPr>
            <p:ph type="title"/>
          </p:nvPr>
        </p:nvSpPr>
        <p:spPr>
          <a:xfrm>
            <a:off x="540181" y="504277"/>
            <a:ext cx="7772400" cy="854968"/>
          </a:xfrm>
        </p:spPr>
        <p:txBody>
          <a:bodyPr/>
          <a:lstStyle/>
          <a:p>
            <a:r>
              <a:rPr lang="en-GB" b="1" dirty="0"/>
              <a:t>Craft apprenticeships (Engineering)</a:t>
            </a:r>
          </a:p>
        </p:txBody>
      </p:sp>
      <p:sp>
        <p:nvSpPr>
          <p:cNvPr id="4" name="Content Placeholder 2"/>
          <p:cNvSpPr>
            <a:spLocks noGrp="1"/>
          </p:cNvSpPr>
          <p:nvPr>
            <p:ph idx="1"/>
          </p:nvPr>
        </p:nvSpPr>
        <p:spPr>
          <a:xfrm>
            <a:off x="614825" y="1359245"/>
            <a:ext cx="8087426" cy="4485534"/>
          </a:xfrm>
        </p:spPr>
        <p:txBody>
          <a:bodyPr/>
          <a:lstStyle/>
          <a:p>
            <a:r>
              <a:rPr lang="en-GB" dirty="0"/>
              <a:t>Level 2 Craft Apprenticeships – mostly 12 months</a:t>
            </a:r>
          </a:p>
          <a:p>
            <a:pPr lvl="1"/>
            <a:r>
              <a:rPr lang="en-GB" sz="1800" dirty="0"/>
              <a:t>Welding, Fabrication &amp; Plating, </a:t>
            </a:r>
          </a:p>
          <a:p>
            <a:pPr lvl="1"/>
            <a:r>
              <a:rPr lang="en-GB" sz="1800" dirty="0"/>
              <a:t>Process</a:t>
            </a:r>
          </a:p>
          <a:p>
            <a:r>
              <a:rPr lang="en-GB" dirty="0"/>
              <a:t>Level 3 Craft Apprenticeships - 42 months</a:t>
            </a:r>
          </a:p>
          <a:p>
            <a:pPr lvl="1"/>
            <a:r>
              <a:rPr lang="en-GB" sz="1800" dirty="0"/>
              <a:t>Mechanical</a:t>
            </a:r>
          </a:p>
          <a:p>
            <a:pPr lvl="1"/>
            <a:r>
              <a:rPr lang="en-GB" sz="1800" dirty="0"/>
              <a:t>Electrical</a:t>
            </a:r>
          </a:p>
          <a:p>
            <a:pPr lvl="1"/>
            <a:r>
              <a:rPr lang="en-GB" sz="1800" dirty="0"/>
              <a:t>Design</a:t>
            </a:r>
          </a:p>
          <a:p>
            <a:pPr lvl="1"/>
            <a:r>
              <a:rPr lang="en-GB" sz="1800" dirty="0"/>
              <a:t>Machinist </a:t>
            </a:r>
          </a:p>
          <a:p>
            <a:pPr lvl="1"/>
            <a:r>
              <a:rPr lang="en-GB" sz="1800" dirty="0"/>
              <a:t>Pipefitting</a:t>
            </a:r>
          </a:p>
          <a:p>
            <a:pPr lvl="1"/>
            <a:r>
              <a:rPr lang="en-GB" sz="1800" dirty="0"/>
              <a:t>Welding</a:t>
            </a:r>
            <a:br>
              <a:rPr lang="en-GB" sz="1600" dirty="0"/>
            </a:br>
            <a:endParaRPr lang="en-GB" sz="1600" dirty="0"/>
          </a:p>
        </p:txBody>
      </p:sp>
    </p:spTree>
    <p:extLst>
      <p:ext uri="{BB962C8B-B14F-4D97-AF65-F5344CB8AC3E}">
        <p14:creationId xmlns:p14="http://schemas.microsoft.com/office/powerpoint/2010/main" val="2917908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0983"/>
          <a:stretch/>
        </p:blipFill>
        <p:spPr>
          <a:xfrm>
            <a:off x="4991878" y="0"/>
            <a:ext cx="7200122" cy="6858000"/>
          </a:xfrm>
          <a:prstGeom prst="rect">
            <a:avLst/>
          </a:prstGeom>
        </p:spPr>
      </p:pic>
      <p:sp>
        <p:nvSpPr>
          <p:cNvPr id="2" name="Title 1"/>
          <p:cNvSpPr>
            <a:spLocks noGrp="1"/>
          </p:cNvSpPr>
          <p:nvPr>
            <p:ph type="title"/>
          </p:nvPr>
        </p:nvSpPr>
        <p:spPr>
          <a:xfrm>
            <a:off x="642818" y="457624"/>
            <a:ext cx="7772400" cy="854968"/>
          </a:xfrm>
        </p:spPr>
        <p:txBody>
          <a:bodyPr/>
          <a:lstStyle/>
          <a:p>
            <a:r>
              <a:rPr lang="en-GB" b="1" dirty="0"/>
              <a:t>Firefighter Apprenticeships </a:t>
            </a:r>
          </a:p>
        </p:txBody>
      </p:sp>
      <p:sp>
        <p:nvSpPr>
          <p:cNvPr id="4" name="Content Placeholder 2"/>
          <p:cNvSpPr>
            <a:spLocks noGrp="1"/>
          </p:cNvSpPr>
          <p:nvPr>
            <p:ph idx="1"/>
          </p:nvPr>
        </p:nvSpPr>
        <p:spPr>
          <a:xfrm>
            <a:off x="642818" y="1826200"/>
            <a:ext cx="8087426" cy="4046668"/>
          </a:xfrm>
        </p:spPr>
        <p:txBody>
          <a:bodyPr/>
          <a:lstStyle/>
          <a:p>
            <a:r>
              <a:rPr lang="en-GB" dirty="0"/>
              <a:t>Level 3 Operational					 Firefighter Apprenticeship</a:t>
            </a:r>
            <a:endParaRPr lang="en-GB" sz="1600" dirty="0"/>
          </a:p>
        </p:txBody>
      </p:sp>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2042">
            <a:off x="4721219" y="1726231"/>
            <a:ext cx="3077728" cy="42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427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3419"/>
          </a:xfrm>
        </p:spPr>
      </p:pic>
    </p:spTree>
    <p:extLst>
      <p:ext uri="{BB962C8B-B14F-4D97-AF65-F5344CB8AC3E}">
        <p14:creationId xmlns:p14="http://schemas.microsoft.com/office/powerpoint/2010/main" val="1534266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24"/>
          <a:stretch/>
        </p:blipFill>
        <p:spPr>
          <a:xfrm>
            <a:off x="0" y="0"/>
            <a:ext cx="12192000" cy="6952438"/>
          </a:xfrm>
          <a:prstGeom prst="rect">
            <a:avLst/>
          </a:prstGeom>
        </p:spPr>
      </p:pic>
    </p:spTree>
    <p:extLst>
      <p:ext uri="{BB962C8B-B14F-4D97-AF65-F5344CB8AC3E}">
        <p14:creationId xmlns:p14="http://schemas.microsoft.com/office/powerpoint/2010/main" val="924343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662" y="-1"/>
            <a:ext cx="12192000" cy="6853419"/>
          </a:xfrm>
        </p:spPr>
      </p:pic>
    </p:spTree>
    <p:extLst>
      <p:ext uri="{BB962C8B-B14F-4D97-AF65-F5344CB8AC3E}">
        <p14:creationId xmlns:p14="http://schemas.microsoft.com/office/powerpoint/2010/main" val="675717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763" y="285008"/>
            <a:ext cx="9170437" cy="854968"/>
          </a:xfrm>
        </p:spPr>
        <p:txBody>
          <a:bodyPr/>
          <a:lstStyle/>
          <a:p>
            <a:r>
              <a:rPr lang="en-GB" b="1" dirty="0">
                <a:solidFill>
                  <a:srgbClr val="280071"/>
                </a:solidFill>
              </a:rPr>
              <a:t>What you should get out of this session</a:t>
            </a:r>
          </a:p>
        </p:txBody>
      </p:sp>
      <p:sp>
        <p:nvSpPr>
          <p:cNvPr id="3" name="Content Placeholder 2"/>
          <p:cNvSpPr>
            <a:spLocks noGrp="1"/>
          </p:cNvSpPr>
          <p:nvPr>
            <p:ph idx="1"/>
          </p:nvPr>
        </p:nvSpPr>
        <p:spPr>
          <a:xfrm>
            <a:off x="811763" y="1380565"/>
            <a:ext cx="10453268" cy="4712731"/>
          </a:xfrm>
        </p:spPr>
        <p:txBody>
          <a:bodyPr/>
          <a:lstStyle/>
          <a:p>
            <a:pPr>
              <a:spcAft>
                <a:spcPts val="600"/>
              </a:spcAft>
            </a:pPr>
            <a:r>
              <a:rPr lang="en-GB" sz="2800" dirty="0"/>
              <a:t>Find out about apprenticeships and opportunities for sixth form students</a:t>
            </a:r>
          </a:p>
          <a:p>
            <a:pPr>
              <a:spcAft>
                <a:spcPts val="600"/>
              </a:spcAft>
            </a:pPr>
            <a:r>
              <a:rPr lang="en-GB" sz="2800" dirty="0"/>
              <a:t>Find out about Gen2 </a:t>
            </a:r>
          </a:p>
          <a:p>
            <a:pPr>
              <a:spcAft>
                <a:spcPts val="600"/>
              </a:spcAft>
            </a:pPr>
            <a:r>
              <a:rPr lang="en-GB" sz="2800" dirty="0"/>
              <a:t>Learn about prospective employers who offer apprenticeships</a:t>
            </a:r>
          </a:p>
          <a:p>
            <a:pPr>
              <a:spcAft>
                <a:spcPts val="600"/>
              </a:spcAft>
            </a:pPr>
            <a:r>
              <a:rPr lang="en-GB" sz="2800" dirty="0"/>
              <a:t>Provide information about potential career options</a:t>
            </a:r>
          </a:p>
          <a:p>
            <a:pPr>
              <a:spcAft>
                <a:spcPts val="600"/>
              </a:spcAft>
            </a:pPr>
            <a:r>
              <a:rPr lang="en-GB" sz="2800" dirty="0"/>
              <a:t>Understand typical entry requirements</a:t>
            </a:r>
          </a:p>
          <a:p>
            <a:pPr>
              <a:spcAft>
                <a:spcPts val="600"/>
              </a:spcAft>
            </a:pPr>
            <a:r>
              <a:rPr lang="en-GB" sz="2800" dirty="0"/>
              <a:t>Find out how to apply and the application process</a:t>
            </a:r>
          </a:p>
          <a:p>
            <a:pPr>
              <a:spcAft>
                <a:spcPts val="600"/>
              </a:spcAft>
            </a:pP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8426" t="2778"/>
          <a:stretch/>
        </p:blipFill>
        <p:spPr>
          <a:xfrm>
            <a:off x="10520312" y="3486734"/>
            <a:ext cx="3718025" cy="3371266"/>
          </a:xfrm>
          <a:prstGeom prst="rect">
            <a:avLst/>
          </a:prstGeom>
        </p:spPr>
      </p:pic>
    </p:spTree>
    <p:extLst>
      <p:ext uri="{BB962C8B-B14F-4D97-AF65-F5344CB8AC3E}">
        <p14:creationId xmlns:p14="http://schemas.microsoft.com/office/powerpoint/2010/main" val="191710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952" y="2863616"/>
            <a:ext cx="7772400" cy="854968"/>
          </a:xfrm>
        </p:spPr>
        <p:txBody>
          <a:bodyPr/>
          <a:lstStyle/>
          <a:p>
            <a:r>
              <a:rPr lang="en-GB" sz="4000" b="1" dirty="0"/>
              <a:t>Applying for Sellafield Ltd?  </a:t>
            </a:r>
            <a:br>
              <a:rPr lang="en-GB" b="1" dirty="0"/>
            </a:br>
            <a:br>
              <a:rPr lang="en-GB" sz="2400" b="1" dirty="0"/>
            </a:br>
            <a:endParaRPr lang="en-GB" sz="2400" b="1" dirty="0"/>
          </a:p>
        </p:txBody>
      </p:sp>
    </p:spTree>
    <p:extLst>
      <p:ext uri="{BB962C8B-B14F-4D97-AF65-F5344CB8AC3E}">
        <p14:creationId xmlns:p14="http://schemas.microsoft.com/office/powerpoint/2010/main" val="3273854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774025" y="984529"/>
            <a:ext cx="4618653" cy="4940410"/>
          </a:xfrm>
          <a:prstGeom prst="rect">
            <a:avLst/>
          </a:prstGeom>
          <a:solidFill>
            <a:srgbClr val="CEDDFE"/>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endParaRPr lang="en-GB"/>
          </a:p>
        </p:txBody>
      </p:sp>
      <p:sp>
        <p:nvSpPr>
          <p:cNvPr id="2" name="Title 1"/>
          <p:cNvSpPr>
            <a:spLocks noGrp="1"/>
          </p:cNvSpPr>
          <p:nvPr>
            <p:ph type="title"/>
          </p:nvPr>
        </p:nvSpPr>
        <p:spPr/>
        <p:txBody>
          <a:bodyPr/>
          <a:lstStyle/>
          <a:p>
            <a:r>
              <a:rPr lang="en-GB" b="1" dirty="0"/>
              <a:t>Sellafield Ltd Information</a:t>
            </a:r>
          </a:p>
        </p:txBody>
      </p:sp>
      <p:sp>
        <p:nvSpPr>
          <p:cNvPr id="3" name="Content Placeholder 2"/>
          <p:cNvSpPr>
            <a:spLocks noGrp="1"/>
          </p:cNvSpPr>
          <p:nvPr>
            <p:ph idx="1"/>
          </p:nvPr>
        </p:nvSpPr>
        <p:spPr>
          <a:xfrm>
            <a:off x="851020" y="1191040"/>
            <a:ext cx="3357086" cy="2357719"/>
          </a:xfrm>
        </p:spPr>
        <p:txBody>
          <a:bodyPr/>
          <a:lstStyle/>
          <a:p>
            <a:pPr marL="0" indent="0">
              <a:buNone/>
            </a:pPr>
            <a:r>
              <a:rPr lang="en-GB" dirty="0"/>
              <a:t>From November visit the Gen2 website for the Sellafield guide to applications:</a:t>
            </a:r>
          </a:p>
        </p:txBody>
      </p:sp>
      <p:sp>
        <p:nvSpPr>
          <p:cNvPr id="4" name="Rectangle 3"/>
          <p:cNvSpPr/>
          <p:nvPr/>
        </p:nvSpPr>
        <p:spPr>
          <a:xfrm>
            <a:off x="7064463" y="1191040"/>
            <a:ext cx="4213412" cy="4893647"/>
          </a:xfrm>
          <a:prstGeom prst="rect">
            <a:avLst/>
          </a:prstGeom>
        </p:spPr>
        <p:txBody>
          <a:bodyPr wrap="square">
            <a:spAutoFit/>
          </a:bodyPr>
          <a:lstStyle/>
          <a:p>
            <a:pPr>
              <a:lnSpc>
                <a:spcPct val="150000"/>
              </a:lnSpc>
            </a:pPr>
            <a:r>
              <a:rPr lang="en-GB" sz="3200" baseline="30000" dirty="0">
                <a:solidFill>
                  <a:srgbClr val="0054A6"/>
                </a:solidFill>
                <a:latin typeface="Avenir LT Std 55 Roman" panose="020B0703020203020204" pitchFamily="34" charset="0"/>
              </a:rPr>
              <a:t>Apprenticeships Typically Available: </a:t>
            </a:r>
            <a:endParaRPr lang="en-GB" baseline="30000" dirty="0">
              <a:solidFill>
                <a:srgbClr val="000000"/>
              </a:solidFill>
              <a:latin typeface="Avenir LT Std 65 Medium" panose="020B0603020203020204" pitchFamily="34" charset="0"/>
            </a:endParaRPr>
          </a:p>
          <a:p>
            <a:pPr marL="342900" indent="-342900">
              <a:lnSpc>
                <a:spcPct val="150000"/>
              </a:lnSpc>
              <a:buFont typeface="Arial" panose="020B0604020202020204" pitchFamily="34" charset="0"/>
              <a:buChar char="•"/>
            </a:pPr>
            <a:r>
              <a:rPr lang="en-GB" baseline="30000" dirty="0">
                <a:solidFill>
                  <a:srgbClr val="000000"/>
                </a:solidFill>
                <a:latin typeface="Avenir LT Std 65 Medium" panose="020B0603020203020204" pitchFamily="34" charset="0"/>
              </a:rPr>
              <a:t>Nuclear Operator</a:t>
            </a:r>
          </a:p>
          <a:p>
            <a:pPr marL="342900" indent="-342900">
              <a:lnSpc>
                <a:spcPct val="150000"/>
              </a:lnSpc>
              <a:buFont typeface="Arial" panose="020B0604020202020204" pitchFamily="34" charset="0"/>
              <a:buChar char="•"/>
            </a:pPr>
            <a:r>
              <a:rPr lang="en-GB" baseline="30000" dirty="0">
                <a:solidFill>
                  <a:srgbClr val="000000"/>
                </a:solidFill>
                <a:latin typeface="Avenir LT Std 65 Medium" panose="020B0603020203020204" pitchFamily="34" charset="0"/>
              </a:rPr>
              <a:t>Health Physics Monitor</a:t>
            </a:r>
          </a:p>
          <a:p>
            <a:pPr marL="342900" indent="-342900">
              <a:lnSpc>
                <a:spcPct val="150000"/>
              </a:lnSpc>
              <a:buFont typeface="Arial" panose="020B0604020202020204" pitchFamily="34" charset="0"/>
              <a:buChar char="•"/>
            </a:pPr>
            <a:r>
              <a:rPr lang="en-GB" baseline="30000" dirty="0">
                <a:solidFill>
                  <a:srgbClr val="000000"/>
                </a:solidFill>
                <a:latin typeface="Avenir LT Std 65 Medium" panose="020B0603020203020204" pitchFamily="34" charset="0"/>
              </a:rPr>
              <a:t>Business Administration</a:t>
            </a:r>
          </a:p>
          <a:p>
            <a:pPr marL="342900" indent="-342900">
              <a:buFont typeface="Arial" panose="020B0604020202020204" pitchFamily="34" charset="0"/>
              <a:buChar char="•"/>
            </a:pPr>
            <a:r>
              <a:rPr lang="en-GB" baseline="30000" dirty="0">
                <a:solidFill>
                  <a:srgbClr val="000000"/>
                </a:solidFill>
                <a:latin typeface="Avenir LT Std 65 Medium" panose="020B0603020203020204" pitchFamily="34" charset="0"/>
              </a:rPr>
              <a:t>Craft covering the following trades: Mechanical, Electrical, Fabrication, Welding, Machining and Pipefitting</a:t>
            </a:r>
          </a:p>
          <a:p>
            <a:pPr marL="342900" indent="-342900">
              <a:lnSpc>
                <a:spcPct val="150000"/>
              </a:lnSpc>
              <a:buFont typeface="Arial" panose="020B0604020202020204" pitchFamily="34" charset="0"/>
              <a:buChar char="•"/>
            </a:pPr>
            <a:r>
              <a:rPr lang="en-GB" baseline="30000" dirty="0">
                <a:solidFill>
                  <a:srgbClr val="000000"/>
                </a:solidFill>
                <a:latin typeface="Avenir LT Std 65 Medium" panose="020B0603020203020204" pitchFamily="34" charset="0"/>
              </a:rPr>
              <a:t>Operational Firefighter</a:t>
            </a:r>
          </a:p>
          <a:p>
            <a:pPr marL="342900" indent="-342900">
              <a:lnSpc>
                <a:spcPct val="150000"/>
              </a:lnSpc>
              <a:buFont typeface="Arial" panose="020B0604020202020204" pitchFamily="34" charset="0"/>
              <a:buChar char="•"/>
            </a:pPr>
            <a:r>
              <a:rPr lang="en-GB" baseline="30000" dirty="0">
                <a:solidFill>
                  <a:srgbClr val="000000"/>
                </a:solidFill>
                <a:latin typeface="Avenir LT Std 65 Medium" panose="020B0603020203020204" pitchFamily="34" charset="0"/>
              </a:rPr>
              <a:t>Nuclear Welding Inspection Technician</a:t>
            </a:r>
          </a:p>
          <a:p>
            <a:pPr marL="342900" indent="-342900">
              <a:lnSpc>
                <a:spcPct val="150000"/>
              </a:lnSpc>
              <a:buFont typeface="Arial" panose="020B0604020202020204" pitchFamily="34" charset="0"/>
              <a:buChar char="•"/>
            </a:pPr>
            <a:r>
              <a:rPr lang="en-GB" baseline="30000" dirty="0">
                <a:solidFill>
                  <a:srgbClr val="000000"/>
                </a:solidFill>
                <a:latin typeface="Avenir LT Std 65 Medium" panose="020B0603020203020204" pitchFamily="34" charset="0"/>
              </a:rPr>
              <a:t>Nuclear Degree Apprentice</a:t>
            </a:r>
          </a:p>
          <a:p>
            <a:pPr marL="342900" indent="-342900">
              <a:buFont typeface="Arial" panose="020B0604020202020204" pitchFamily="34" charset="0"/>
              <a:buChar char="•"/>
            </a:pPr>
            <a:r>
              <a:rPr lang="en-GB" baseline="30000" dirty="0">
                <a:solidFill>
                  <a:srgbClr val="000000"/>
                </a:solidFill>
                <a:latin typeface="Avenir LT Std 65 Medium" panose="020B0603020203020204" pitchFamily="34" charset="0"/>
              </a:rPr>
              <a:t>Project Management Degree Apprentice</a:t>
            </a:r>
          </a:p>
          <a:p>
            <a:pPr marL="342900" indent="-342900">
              <a:buFont typeface="Arial" panose="020B0604020202020204" pitchFamily="34" charset="0"/>
              <a:buChar char="•"/>
            </a:pPr>
            <a:endParaRPr lang="en-GB" dirty="0"/>
          </a:p>
        </p:txBody>
      </p:sp>
      <p:sp>
        <p:nvSpPr>
          <p:cNvPr id="6" name="Content Placeholder 2"/>
          <p:cNvSpPr txBox="1">
            <a:spLocks/>
          </p:cNvSpPr>
          <p:nvPr/>
        </p:nvSpPr>
        <p:spPr bwMode="auto">
          <a:xfrm>
            <a:off x="800099" y="3853979"/>
            <a:ext cx="5201771" cy="23577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532E63"/>
              </a:buClr>
              <a:buChar char="•"/>
              <a:defRPr sz="2400">
                <a:solidFill>
                  <a:srgbClr val="532E63"/>
                </a:solidFill>
                <a:latin typeface="+mn-lt"/>
                <a:ea typeface="+mn-ea"/>
                <a:cs typeface="+mn-cs"/>
              </a:defRPr>
            </a:lvl1pPr>
            <a:lvl2pPr marL="742950" indent="-285750" algn="l" rtl="0" eaLnBrk="0" fontAlgn="base" hangingPunct="0">
              <a:spcBef>
                <a:spcPct val="20000"/>
              </a:spcBef>
              <a:spcAft>
                <a:spcPct val="0"/>
              </a:spcAft>
              <a:buClr>
                <a:srgbClr val="342041"/>
              </a:buClr>
              <a:buChar char="–"/>
              <a:defRPr sz="2000">
                <a:solidFill>
                  <a:srgbClr val="2D1237"/>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GB" kern="0" dirty="0">
                <a:solidFill>
                  <a:srgbClr val="FF0000"/>
                </a:solidFill>
              </a:rPr>
              <a:t>Key Dates:</a:t>
            </a:r>
          </a:p>
          <a:p>
            <a:pPr marL="0" indent="0">
              <a:buNone/>
            </a:pPr>
            <a:endParaRPr lang="en-GB" sz="1050" kern="0" dirty="0">
              <a:solidFill>
                <a:srgbClr val="FF0000"/>
              </a:solidFill>
            </a:endParaRPr>
          </a:p>
          <a:p>
            <a:r>
              <a:rPr lang="en-GB" baseline="30000" dirty="0"/>
              <a:t>Deadline for applications -  </a:t>
            </a:r>
            <a:r>
              <a:rPr lang="en-GB" b="1" baseline="30000" dirty="0"/>
              <a:t>early February  </a:t>
            </a:r>
          </a:p>
          <a:p>
            <a:r>
              <a:rPr lang="en-GB" baseline="30000" dirty="0"/>
              <a:t>Deadline for aptitude testing – </a:t>
            </a:r>
            <a:r>
              <a:rPr lang="en-GB" b="1" baseline="30000" dirty="0"/>
              <a:t>mid February</a:t>
            </a:r>
          </a:p>
          <a:p>
            <a:endParaRPr lang="en-GB" kern="0" dirty="0"/>
          </a:p>
        </p:txBody>
      </p:sp>
      <p:pic>
        <p:nvPicPr>
          <p:cNvPr id="7" name="Picture 6"/>
          <p:cNvPicPr>
            <a:picLocks noChangeAspect="1"/>
          </p:cNvPicPr>
          <p:nvPr/>
        </p:nvPicPr>
        <p:blipFill>
          <a:blip r:embed="rId2"/>
          <a:stretch>
            <a:fillRect/>
          </a:stretch>
        </p:blipFill>
        <p:spPr>
          <a:xfrm rot="831555">
            <a:off x="3983219" y="1366922"/>
            <a:ext cx="1772883" cy="2504243"/>
          </a:xfrm>
          <a:prstGeom prst="rect">
            <a:avLst/>
          </a:prstGeom>
        </p:spPr>
      </p:pic>
    </p:spTree>
    <p:extLst>
      <p:ext uri="{BB962C8B-B14F-4D97-AF65-F5344CB8AC3E}">
        <p14:creationId xmlns:p14="http://schemas.microsoft.com/office/powerpoint/2010/main" val="1475209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Degree apprenticeship wages (Sellafield Ltd)</a:t>
            </a:r>
          </a:p>
        </p:txBody>
      </p:sp>
      <p:sp>
        <p:nvSpPr>
          <p:cNvPr id="3" name="Content Placeholder 2"/>
          <p:cNvSpPr>
            <a:spLocks noGrp="1"/>
          </p:cNvSpPr>
          <p:nvPr>
            <p:ph idx="1"/>
          </p:nvPr>
        </p:nvSpPr>
        <p:spPr/>
        <p:txBody>
          <a:bodyPr/>
          <a:lstStyle/>
          <a:p>
            <a:pPr marL="0" indent="0">
              <a:buNone/>
            </a:pPr>
            <a:r>
              <a:rPr lang="en-GB" dirty="0"/>
              <a:t>Example from 2021:</a:t>
            </a:r>
          </a:p>
          <a:p>
            <a:endParaRPr lang="en-GB" dirty="0"/>
          </a:p>
        </p:txBody>
      </p:sp>
      <p:pic>
        <p:nvPicPr>
          <p:cNvPr id="4" name="Picture 3"/>
          <p:cNvPicPr>
            <a:picLocks noChangeAspect="1"/>
          </p:cNvPicPr>
          <p:nvPr/>
        </p:nvPicPr>
        <p:blipFill>
          <a:blip r:embed="rId2"/>
          <a:stretch>
            <a:fillRect/>
          </a:stretch>
        </p:blipFill>
        <p:spPr>
          <a:xfrm>
            <a:off x="796698" y="2005303"/>
            <a:ext cx="10834519" cy="3313145"/>
          </a:xfrm>
          <a:prstGeom prst="rect">
            <a:avLst/>
          </a:prstGeom>
        </p:spPr>
      </p:pic>
    </p:spTree>
    <p:extLst>
      <p:ext uri="{BB962C8B-B14F-4D97-AF65-F5344CB8AC3E}">
        <p14:creationId xmlns:p14="http://schemas.microsoft.com/office/powerpoint/2010/main" val="1280443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00148" cy="6858000"/>
          </a:xfrm>
        </p:spPr>
      </p:pic>
    </p:spTree>
    <p:extLst>
      <p:ext uri="{BB962C8B-B14F-4D97-AF65-F5344CB8AC3E}">
        <p14:creationId xmlns:p14="http://schemas.microsoft.com/office/powerpoint/2010/main" val="2275896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 y="9143"/>
            <a:ext cx="12179808" cy="6846565"/>
          </a:xfrm>
          <a:prstGeom prst="rect">
            <a:avLst/>
          </a:prstGeom>
        </p:spPr>
      </p:pic>
    </p:spTree>
    <p:extLst>
      <p:ext uri="{BB962C8B-B14F-4D97-AF65-F5344CB8AC3E}">
        <p14:creationId xmlns:p14="http://schemas.microsoft.com/office/powerpoint/2010/main" val="3601762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73224">
            <a:off x="7451610" y="3010647"/>
            <a:ext cx="1800382" cy="254614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GB" b="1" dirty="0"/>
              <a:t>Tips for applying</a:t>
            </a:r>
          </a:p>
        </p:txBody>
      </p:sp>
      <p:sp>
        <p:nvSpPr>
          <p:cNvPr id="3" name="Content Placeholder 2"/>
          <p:cNvSpPr>
            <a:spLocks noGrp="1"/>
          </p:cNvSpPr>
          <p:nvPr>
            <p:ph idx="1"/>
          </p:nvPr>
        </p:nvSpPr>
        <p:spPr>
          <a:xfrm>
            <a:off x="1017038" y="1207791"/>
            <a:ext cx="9179594" cy="4827240"/>
          </a:xfrm>
        </p:spPr>
        <p:txBody>
          <a:bodyPr/>
          <a:lstStyle/>
          <a:p>
            <a:r>
              <a:rPr lang="en-GB" b="1" dirty="0"/>
              <a:t>Read the Gen2 Apprenticeship Guide and Top Tips</a:t>
            </a:r>
            <a:r>
              <a:rPr lang="en-GB" dirty="0"/>
              <a:t> </a:t>
            </a:r>
          </a:p>
          <a:p>
            <a:pPr marL="0" indent="0">
              <a:buNone/>
            </a:pPr>
            <a:r>
              <a:rPr lang="en-GB" dirty="0"/>
              <a:t>    (copies available online from website or in print)</a:t>
            </a:r>
          </a:p>
          <a:p>
            <a:r>
              <a:rPr lang="en-GB" dirty="0"/>
              <a:t>These guides and our website carry full, detailed information on the apprenticeships</a:t>
            </a:r>
          </a:p>
          <a:p>
            <a:r>
              <a:rPr lang="en-GB" dirty="0"/>
              <a:t>If you have any queries – please ask!</a:t>
            </a:r>
          </a:p>
          <a:p>
            <a:r>
              <a:rPr lang="en-GB" dirty="0"/>
              <a:t>Apply via our website – </a:t>
            </a:r>
            <a:r>
              <a:rPr lang="en-GB" b="1" dirty="0"/>
              <a:t>www.gen2.ac.uk</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6419" y="4082008"/>
            <a:ext cx="1806683" cy="255482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9116009" y="2833306"/>
            <a:ext cx="2481370" cy="35026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160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Gen2 Application Process</a:t>
            </a:r>
          </a:p>
        </p:txBody>
      </p:sp>
      <p:sp>
        <p:nvSpPr>
          <p:cNvPr id="3" name="Content Placeholder 2"/>
          <p:cNvSpPr>
            <a:spLocks noGrp="1"/>
          </p:cNvSpPr>
          <p:nvPr>
            <p:ph idx="1"/>
          </p:nvPr>
        </p:nvSpPr>
        <p:spPr>
          <a:xfrm>
            <a:off x="1007707" y="984528"/>
            <a:ext cx="9475796" cy="4827240"/>
          </a:xfrm>
        </p:spPr>
        <p:txBody>
          <a:bodyPr/>
          <a:lstStyle/>
          <a:p>
            <a:pPr marL="0" indent="0">
              <a:buNone/>
            </a:pPr>
            <a:r>
              <a:rPr lang="en-GB" dirty="0"/>
              <a:t>Application process is online and covers:</a:t>
            </a:r>
          </a:p>
          <a:p>
            <a:pPr marL="0" indent="0">
              <a:buNone/>
            </a:pPr>
            <a:endParaRPr lang="en-GB" dirty="0"/>
          </a:p>
        </p:txBody>
      </p:sp>
      <p:graphicFrame>
        <p:nvGraphicFramePr>
          <p:cNvPr id="4" name="Diagram 3"/>
          <p:cNvGraphicFramePr/>
          <p:nvPr>
            <p:extLst>
              <p:ext uri="{D42A27DB-BD31-4B8C-83A1-F6EECF244321}">
                <p14:modId xmlns:p14="http://schemas.microsoft.com/office/powerpoint/2010/main" val="1766043546"/>
              </p:ext>
            </p:extLst>
          </p:nvPr>
        </p:nvGraphicFramePr>
        <p:xfrm>
          <a:off x="3048000" y="1397000"/>
          <a:ext cx="7887478" cy="5084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3508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200" y="2173334"/>
            <a:ext cx="7772400" cy="854968"/>
          </a:xfrm>
        </p:spPr>
        <p:txBody>
          <a:bodyPr/>
          <a:lstStyle/>
          <a:p>
            <a:r>
              <a:rPr lang="en-GB" sz="4000" b="1" dirty="0"/>
              <a:t>What should I do next?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6000" y="3968151"/>
            <a:ext cx="3392000" cy="2824432"/>
          </a:xfrm>
          <a:prstGeom prst="rect">
            <a:avLst/>
          </a:prstGeom>
        </p:spPr>
      </p:pic>
    </p:spTree>
    <p:extLst>
      <p:ext uri="{BB962C8B-B14F-4D97-AF65-F5344CB8AC3E}">
        <p14:creationId xmlns:p14="http://schemas.microsoft.com/office/powerpoint/2010/main" val="1118738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3419"/>
          </a:xfrm>
        </p:spPr>
      </p:pic>
    </p:spTree>
    <p:extLst>
      <p:ext uri="{BB962C8B-B14F-4D97-AF65-F5344CB8AC3E}">
        <p14:creationId xmlns:p14="http://schemas.microsoft.com/office/powerpoint/2010/main" val="2187805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763" y="240180"/>
            <a:ext cx="9170437" cy="854968"/>
          </a:xfrm>
        </p:spPr>
        <p:txBody>
          <a:bodyPr/>
          <a:lstStyle/>
          <a:p>
            <a:r>
              <a:rPr lang="en-GB" sz="3600" b="1" dirty="0"/>
              <a:t>What to do next …</a:t>
            </a:r>
          </a:p>
        </p:txBody>
      </p:sp>
      <p:sp>
        <p:nvSpPr>
          <p:cNvPr id="5" name="Title 1"/>
          <p:cNvSpPr txBox="1">
            <a:spLocks/>
          </p:cNvSpPr>
          <p:nvPr/>
        </p:nvSpPr>
        <p:spPr bwMode="auto">
          <a:xfrm>
            <a:off x="746449" y="1842260"/>
            <a:ext cx="10058399" cy="1780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532E63"/>
                </a:solidFill>
                <a:latin typeface="+mj-lt"/>
                <a:ea typeface="+mj-ea"/>
                <a:cs typeface="+mj-cs"/>
              </a:defRPr>
            </a:lvl1pPr>
            <a:lvl2pPr algn="l" rtl="0" eaLnBrk="0" fontAlgn="base" hangingPunct="0">
              <a:spcBef>
                <a:spcPct val="0"/>
              </a:spcBef>
              <a:spcAft>
                <a:spcPct val="0"/>
              </a:spcAft>
              <a:defRPr sz="4200">
                <a:solidFill>
                  <a:srgbClr val="2D1237"/>
                </a:solidFill>
                <a:latin typeface="Arial" charset="0"/>
                <a:ea typeface="ＭＳ Ｐゴシック" pitchFamily="-128" charset="-128"/>
              </a:defRPr>
            </a:lvl2pPr>
            <a:lvl3pPr algn="l" rtl="0" eaLnBrk="0" fontAlgn="base" hangingPunct="0">
              <a:spcBef>
                <a:spcPct val="0"/>
              </a:spcBef>
              <a:spcAft>
                <a:spcPct val="0"/>
              </a:spcAft>
              <a:defRPr sz="4200">
                <a:solidFill>
                  <a:srgbClr val="2D1237"/>
                </a:solidFill>
                <a:latin typeface="Arial" charset="0"/>
                <a:ea typeface="ＭＳ Ｐゴシック" pitchFamily="-128" charset="-128"/>
              </a:defRPr>
            </a:lvl3pPr>
            <a:lvl4pPr algn="l" rtl="0" eaLnBrk="0" fontAlgn="base" hangingPunct="0">
              <a:spcBef>
                <a:spcPct val="0"/>
              </a:spcBef>
              <a:spcAft>
                <a:spcPct val="0"/>
              </a:spcAft>
              <a:defRPr sz="4200">
                <a:solidFill>
                  <a:srgbClr val="2D1237"/>
                </a:solidFill>
                <a:latin typeface="Arial" charset="0"/>
                <a:ea typeface="ＭＳ Ｐゴシック" pitchFamily="-128" charset="-128"/>
              </a:defRPr>
            </a:lvl4pPr>
            <a:lvl5pPr algn="l" rtl="0" eaLnBrk="0" fontAlgn="base" hangingPunct="0">
              <a:spcBef>
                <a:spcPct val="0"/>
              </a:spcBef>
              <a:spcAft>
                <a:spcPct val="0"/>
              </a:spcAft>
              <a:defRPr sz="4200">
                <a:solidFill>
                  <a:srgbClr val="2D1237"/>
                </a:solidFill>
                <a:latin typeface="Arial" charset="0"/>
                <a:ea typeface="ＭＳ Ｐゴシック" pitchFamily="-128" charset="-128"/>
              </a:defRPr>
            </a:lvl5pPr>
            <a:lvl6pPr marL="457200" algn="l" rtl="0" fontAlgn="base">
              <a:spcBef>
                <a:spcPct val="0"/>
              </a:spcBef>
              <a:spcAft>
                <a:spcPct val="0"/>
              </a:spcAft>
              <a:defRPr sz="4200">
                <a:solidFill>
                  <a:srgbClr val="2D1237"/>
                </a:solidFill>
                <a:latin typeface="Arial" charset="0"/>
                <a:ea typeface="ＭＳ Ｐゴシック" pitchFamily="-128" charset="-128"/>
              </a:defRPr>
            </a:lvl6pPr>
            <a:lvl7pPr marL="914400" algn="l" rtl="0" fontAlgn="base">
              <a:spcBef>
                <a:spcPct val="0"/>
              </a:spcBef>
              <a:spcAft>
                <a:spcPct val="0"/>
              </a:spcAft>
              <a:defRPr sz="4200">
                <a:solidFill>
                  <a:srgbClr val="2D1237"/>
                </a:solidFill>
                <a:latin typeface="Arial" charset="0"/>
                <a:ea typeface="ＭＳ Ｐゴシック" pitchFamily="-128" charset="-128"/>
              </a:defRPr>
            </a:lvl7pPr>
            <a:lvl8pPr marL="1371600" algn="l" rtl="0" fontAlgn="base">
              <a:spcBef>
                <a:spcPct val="0"/>
              </a:spcBef>
              <a:spcAft>
                <a:spcPct val="0"/>
              </a:spcAft>
              <a:defRPr sz="4200">
                <a:solidFill>
                  <a:srgbClr val="2D1237"/>
                </a:solidFill>
                <a:latin typeface="Arial" charset="0"/>
                <a:ea typeface="ＭＳ Ｐゴシック" pitchFamily="-128" charset="-128"/>
              </a:defRPr>
            </a:lvl8pPr>
            <a:lvl9pPr marL="1828800" algn="l" rtl="0" fontAlgn="base">
              <a:spcBef>
                <a:spcPct val="0"/>
              </a:spcBef>
              <a:spcAft>
                <a:spcPct val="0"/>
              </a:spcAft>
              <a:defRPr sz="4200">
                <a:solidFill>
                  <a:srgbClr val="2D1237"/>
                </a:solidFill>
                <a:latin typeface="Arial" charset="0"/>
                <a:ea typeface="ＭＳ Ｐゴシック" pitchFamily="-128" charset="-128"/>
              </a:defRPr>
            </a:lvl9pPr>
          </a:lstStyle>
          <a:p>
            <a:pPr marL="457200" indent="-457200">
              <a:spcAft>
                <a:spcPts val="600"/>
              </a:spcAft>
              <a:buFont typeface="Arial" panose="020B0604020202020204" pitchFamily="34" charset="0"/>
              <a:buChar char="•"/>
            </a:pPr>
            <a:r>
              <a:rPr lang="en-GB" sz="2600" kern="0" dirty="0"/>
              <a:t>Read the learner information available on our website</a:t>
            </a:r>
          </a:p>
          <a:p>
            <a:pPr marL="457200" indent="-457200">
              <a:spcAft>
                <a:spcPts val="600"/>
              </a:spcAft>
              <a:buFont typeface="Arial" panose="020B0604020202020204" pitchFamily="34" charset="0"/>
              <a:buChar char="•"/>
            </a:pPr>
            <a:r>
              <a:rPr lang="en-GB" sz="2600" kern="0" dirty="0"/>
              <a:t>Attend our virtual or centre open evenings to ask questions</a:t>
            </a:r>
          </a:p>
          <a:p>
            <a:pPr marL="457200" indent="-457200">
              <a:spcAft>
                <a:spcPts val="600"/>
              </a:spcAft>
              <a:buFont typeface="Arial" panose="020B0604020202020204" pitchFamily="34" charset="0"/>
              <a:buChar char="•"/>
            </a:pPr>
            <a:r>
              <a:rPr lang="en-GB" sz="2600" kern="0" dirty="0"/>
              <a:t>Email our recruitment team about any queries /  entry requirements</a:t>
            </a:r>
          </a:p>
          <a:p>
            <a:pPr marL="457200" indent="-457200">
              <a:spcAft>
                <a:spcPts val="600"/>
              </a:spcAft>
              <a:buFont typeface="Arial" panose="020B0604020202020204" pitchFamily="34" charset="0"/>
              <a:buChar char="•"/>
            </a:pPr>
            <a:r>
              <a:rPr lang="en-GB" sz="2600" kern="0" dirty="0"/>
              <a:t>Read your Top Tips and apprenticeship guide and decide </a:t>
            </a:r>
            <a:r>
              <a:rPr lang="en-GB" sz="2600" u="sng" kern="0" dirty="0"/>
              <a:t>what is best for you</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058" y="4692770"/>
            <a:ext cx="2288942" cy="2165230"/>
          </a:xfrm>
          <a:prstGeom prst="rect">
            <a:avLst/>
          </a:prstGeom>
        </p:spPr>
      </p:pic>
      <p:sp>
        <p:nvSpPr>
          <p:cNvPr id="7" name="Rectangle 6"/>
          <p:cNvSpPr/>
          <p:nvPr/>
        </p:nvSpPr>
        <p:spPr>
          <a:xfrm>
            <a:off x="3128491" y="5321414"/>
            <a:ext cx="5564037" cy="1277273"/>
          </a:xfrm>
          <a:prstGeom prst="rect">
            <a:avLst/>
          </a:prstGeom>
        </p:spPr>
        <p:txBody>
          <a:bodyPr wrap="square">
            <a:spAutoFit/>
          </a:bodyPr>
          <a:lstStyle/>
          <a:p>
            <a:pPr>
              <a:spcAft>
                <a:spcPts val="600"/>
              </a:spcAft>
            </a:pPr>
            <a:r>
              <a:rPr lang="en-GB" b="1" kern="0" dirty="0"/>
              <a:t>COMPLETE YOUR APPLICATION and take your aptitude test</a:t>
            </a:r>
          </a:p>
          <a:p>
            <a:pPr>
              <a:spcAft>
                <a:spcPts val="600"/>
              </a:spcAft>
            </a:pPr>
            <a:r>
              <a:rPr lang="en-GB" kern="0" dirty="0">
                <a:solidFill>
                  <a:srgbClr val="FF0000"/>
                </a:solidFill>
              </a:rPr>
              <a:t>Within the deadline!</a:t>
            </a:r>
            <a:endParaRPr lang="en-GB" b="1" u="sng" kern="0" dirty="0">
              <a:solidFill>
                <a:srgbClr val="FF0000"/>
              </a:solidFill>
            </a:endParaRPr>
          </a:p>
        </p:txBody>
      </p:sp>
    </p:spTree>
    <p:extLst>
      <p:ext uri="{BB962C8B-B14F-4D97-AF65-F5344CB8AC3E}">
        <p14:creationId xmlns:p14="http://schemas.microsoft.com/office/powerpoint/2010/main" val="345678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3419"/>
          </a:xfrm>
        </p:spPr>
      </p:pic>
    </p:spTree>
    <p:extLst>
      <p:ext uri="{BB962C8B-B14F-4D97-AF65-F5344CB8AC3E}">
        <p14:creationId xmlns:p14="http://schemas.microsoft.com/office/powerpoint/2010/main" val="955839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25"/>
          <a:stretch/>
        </p:blipFill>
        <p:spPr>
          <a:xfrm>
            <a:off x="0" y="-1"/>
            <a:ext cx="12192000" cy="6858001"/>
          </a:xfrm>
        </p:spPr>
      </p:pic>
    </p:spTree>
    <p:extLst>
      <p:ext uri="{BB962C8B-B14F-4D97-AF65-F5344CB8AC3E}">
        <p14:creationId xmlns:p14="http://schemas.microsoft.com/office/powerpoint/2010/main" val="2108002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33447"/>
          <a:stretch/>
        </p:blipFill>
        <p:spPr>
          <a:xfrm>
            <a:off x="767656" y="641673"/>
            <a:ext cx="10730185" cy="4014301"/>
          </a:xfrm>
        </p:spPr>
      </p:pic>
    </p:spTree>
    <p:extLst>
      <p:ext uri="{BB962C8B-B14F-4D97-AF65-F5344CB8AC3E}">
        <p14:creationId xmlns:p14="http://schemas.microsoft.com/office/powerpoint/2010/main" val="312603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706" y="182034"/>
            <a:ext cx="9003467" cy="854968"/>
          </a:xfrm>
        </p:spPr>
        <p:txBody>
          <a:bodyPr/>
          <a:lstStyle/>
          <a:p>
            <a:r>
              <a:rPr lang="en-GB" sz="4400" b="1" dirty="0">
                <a:solidFill>
                  <a:srgbClr val="280071"/>
                </a:solidFill>
              </a:rPr>
              <a:t>Why Gen2?</a:t>
            </a:r>
            <a:endParaRPr lang="en-GB" sz="4400" dirty="0">
              <a:solidFill>
                <a:srgbClr val="28007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0735" y="3420540"/>
            <a:ext cx="3390123" cy="3437460"/>
          </a:xfrm>
          <a:prstGeom prst="rect">
            <a:avLst/>
          </a:prstGeom>
        </p:spPr>
      </p:pic>
      <p:sp>
        <p:nvSpPr>
          <p:cNvPr id="6" name="Title 1"/>
          <p:cNvSpPr txBox="1">
            <a:spLocks/>
          </p:cNvSpPr>
          <p:nvPr/>
        </p:nvSpPr>
        <p:spPr bwMode="auto">
          <a:xfrm>
            <a:off x="1007707" y="3265019"/>
            <a:ext cx="8771772" cy="8627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532E63"/>
                </a:solidFill>
                <a:latin typeface="+mj-lt"/>
                <a:ea typeface="+mj-ea"/>
                <a:cs typeface="+mj-cs"/>
              </a:defRPr>
            </a:lvl1pPr>
            <a:lvl2pPr algn="l" rtl="0" eaLnBrk="0" fontAlgn="base" hangingPunct="0">
              <a:spcBef>
                <a:spcPct val="0"/>
              </a:spcBef>
              <a:spcAft>
                <a:spcPct val="0"/>
              </a:spcAft>
              <a:defRPr sz="4200">
                <a:solidFill>
                  <a:srgbClr val="2D1237"/>
                </a:solidFill>
                <a:latin typeface="Arial" charset="0"/>
                <a:ea typeface="ＭＳ Ｐゴシック" pitchFamily="-128" charset="-128"/>
              </a:defRPr>
            </a:lvl2pPr>
            <a:lvl3pPr algn="l" rtl="0" eaLnBrk="0" fontAlgn="base" hangingPunct="0">
              <a:spcBef>
                <a:spcPct val="0"/>
              </a:spcBef>
              <a:spcAft>
                <a:spcPct val="0"/>
              </a:spcAft>
              <a:defRPr sz="4200">
                <a:solidFill>
                  <a:srgbClr val="2D1237"/>
                </a:solidFill>
                <a:latin typeface="Arial" charset="0"/>
                <a:ea typeface="ＭＳ Ｐゴシック" pitchFamily="-128" charset="-128"/>
              </a:defRPr>
            </a:lvl3pPr>
            <a:lvl4pPr algn="l" rtl="0" eaLnBrk="0" fontAlgn="base" hangingPunct="0">
              <a:spcBef>
                <a:spcPct val="0"/>
              </a:spcBef>
              <a:spcAft>
                <a:spcPct val="0"/>
              </a:spcAft>
              <a:defRPr sz="4200">
                <a:solidFill>
                  <a:srgbClr val="2D1237"/>
                </a:solidFill>
                <a:latin typeface="Arial" charset="0"/>
                <a:ea typeface="ＭＳ Ｐゴシック" pitchFamily="-128" charset="-128"/>
              </a:defRPr>
            </a:lvl4pPr>
            <a:lvl5pPr algn="l" rtl="0" eaLnBrk="0" fontAlgn="base" hangingPunct="0">
              <a:spcBef>
                <a:spcPct val="0"/>
              </a:spcBef>
              <a:spcAft>
                <a:spcPct val="0"/>
              </a:spcAft>
              <a:defRPr sz="4200">
                <a:solidFill>
                  <a:srgbClr val="2D1237"/>
                </a:solidFill>
                <a:latin typeface="Arial" charset="0"/>
                <a:ea typeface="ＭＳ Ｐゴシック" pitchFamily="-128" charset="-128"/>
              </a:defRPr>
            </a:lvl5pPr>
            <a:lvl6pPr marL="457200" algn="l" rtl="0" fontAlgn="base">
              <a:spcBef>
                <a:spcPct val="0"/>
              </a:spcBef>
              <a:spcAft>
                <a:spcPct val="0"/>
              </a:spcAft>
              <a:defRPr sz="4200">
                <a:solidFill>
                  <a:srgbClr val="2D1237"/>
                </a:solidFill>
                <a:latin typeface="Arial" charset="0"/>
                <a:ea typeface="ＭＳ Ｐゴシック" pitchFamily="-128" charset="-128"/>
              </a:defRPr>
            </a:lvl6pPr>
            <a:lvl7pPr marL="914400" algn="l" rtl="0" fontAlgn="base">
              <a:spcBef>
                <a:spcPct val="0"/>
              </a:spcBef>
              <a:spcAft>
                <a:spcPct val="0"/>
              </a:spcAft>
              <a:defRPr sz="4200">
                <a:solidFill>
                  <a:srgbClr val="2D1237"/>
                </a:solidFill>
                <a:latin typeface="Arial" charset="0"/>
                <a:ea typeface="ＭＳ Ｐゴシック" pitchFamily="-128" charset="-128"/>
              </a:defRPr>
            </a:lvl7pPr>
            <a:lvl8pPr marL="1371600" algn="l" rtl="0" fontAlgn="base">
              <a:spcBef>
                <a:spcPct val="0"/>
              </a:spcBef>
              <a:spcAft>
                <a:spcPct val="0"/>
              </a:spcAft>
              <a:defRPr sz="4200">
                <a:solidFill>
                  <a:srgbClr val="2D1237"/>
                </a:solidFill>
                <a:latin typeface="Arial" charset="0"/>
                <a:ea typeface="ＭＳ Ｐゴシック" pitchFamily="-128" charset="-128"/>
              </a:defRPr>
            </a:lvl8pPr>
            <a:lvl9pPr marL="1828800" algn="l" rtl="0" fontAlgn="base">
              <a:spcBef>
                <a:spcPct val="0"/>
              </a:spcBef>
              <a:spcAft>
                <a:spcPct val="0"/>
              </a:spcAft>
              <a:defRPr sz="4200">
                <a:solidFill>
                  <a:srgbClr val="2D1237"/>
                </a:solidFill>
                <a:latin typeface="Arial" charset="0"/>
                <a:ea typeface="ＭＳ Ｐゴシック" pitchFamily="-128" charset="-128"/>
              </a:defRPr>
            </a:lvl9pPr>
          </a:lstStyle>
          <a:p>
            <a:pPr marL="457200" indent="-457200">
              <a:buFont typeface="Arial" panose="020B0604020202020204" pitchFamily="34" charset="0"/>
              <a:buChar char="•"/>
            </a:pPr>
            <a:r>
              <a:rPr lang="en-GB" sz="2800" kern="0" dirty="0"/>
              <a:t>‘Outstanding’ Teaching  - Ofsted Grade 1</a:t>
            </a:r>
          </a:p>
          <a:p>
            <a:pPr marL="457200" indent="-457200">
              <a:buFont typeface="Arial" panose="020B0604020202020204" pitchFamily="34" charset="0"/>
              <a:buChar char="•"/>
            </a:pPr>
            <a:r>
              <a:rPr lang="en-GB" sz="2800" kern="0" dirty="0"/>
              <a:t>We have established links with key employers and large apprenticeship contracts with Cumbrian organisations</a:t>
            </a:r>
          </a:p>
          <a:p>
            <a:pPr marL="457200" indent="-457200">
              <a:buFont typeface="Arial" panose="020B0604020202020204" pitchFamily="34" charset="0"/>
              <a:buChar char="•"/>
            </a:pPr>
            <a:r>
              <a:rPr lang="en-GB" sz="2800" kern="0" dirty="0"/>
              <a:t>Dedicated mentors and support staff</a:t>
            </a:r>
          </a:p>
          <a:p>
            <a:pPr marL="457200" indent="-457200">
              <a:buFont typeface="Arial" panose="020B0604020202020204" pitchFamily="34" charset="0"/>
              <a:buChar char="•"/>
            </a:pPr>
            <a:r>
              <a:rPr lang="en-GB" sz="2800" kern="0" dirty="0"/>
              <a:t>Excellent pass rates and employment rates</a:t>
            </a:r>
          </a:p>
          <a:p>
            <a:pPr marL="457200" indent="-457200">
              <a:buFont typeface="Arial" panose="020B0604020202020204" pitchFamily="34" charset="0"/>
              <a:buChar char="•"/>
            </a:pPr>
            <a:r>
              <a:rPr lang="en-GB" sz="2800" kern="0" dirty="0"/>
              <a:t>Range of progression opportunities</a:t>
            </a:r>
          </a:p>
          <a:p>
            <a:pPr marL="457200" indent="-457200">
              <a:buFont typeface="Arial" panose="020B0604020202020204" pitchFamily="34" charset="0"/>
              <a:buChar char="•"/>
            </a:pPr>
            <a:r>
              <a:rPr lang="en-GB" sz="2800" dirty="0"/>
              <a:t>92.5% of our apprentices enter full time employment (20% above the national average)</a:t>
            </a:r>
          </a:p>
          <a:p>
            <a:pPr marL="457200" indent="-457200">
              <a:buFont typeface="Arial" panose="020B0604020202020204" pitchFamily="34" charset="0"/>
              <a:buChar char="•"/>
            </a:pPr>
            <a:endParaRPr lang="en-GB" sz="2400" kern="0" dirty="0"/>
          </a:p>
          <a:p>
            <a:endParaRPr lang="en-GB" sz="2200" kern="0" dirty="0"/>
          </a:p>
        </p:txBody>
      </p:sp>
    </p:spTree>
    <p:extLst>
      <p:ext uri="{BB962C8B-B14F-4D97-AF65-F5344CB8AC3E}">
        <p14:creationId xmlns:p14="http://schemas.microsoft.com/office/powerpoint/2010/main" val="2960960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3419"/>
          </a:xfrm>
        </p:spPr>
      </p:pic>
    </p:spTree>
    <p:extLst>
      <p:ext uri="{BB962C8B-B14F-4D97-AF65-F5344CB8AC3E}">
        <p14:creationId xmlns:p14="http://schemas.microsoft.com/office/powerpoint/2010/main" val="3487123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1"/>
            <a:ext cx="12200151" cy="6858001"/>
          </a:xfrm>
        </p:spPr>
      </p:pic>
    </p:spTree>
    <p:extLst>
      <p:ext uri="{BB962C8B-B14F-4D97-AF65-F5344CB8AC3E}">
        <p14:creationId xmlns:p14="http://schemas.microsoft.com/office/powerpoint/2010/main" val="266444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12200149" cy="6858000"/>
          </a:xfrm>
        </p:spPr>
      </p:pic>
    </p:spTree>
    <p:extLst>
      <p:ext uri="{BB962C8B-B14F-4D97-AF65-F5344CB8AC3E}">
        <p14:creationId xmlns:p14="http://schemas.microsoft.com/office/powerpoint/2010/main" val="255734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3419"/>
          </a:xfrm>
        </p:spPr>
      </p:pic>
    </p:spTree>
    <p:extLst>
      <p:ext uri="{BB962C8B-B14F-4D97-AF65-F5344CB8AC3E}">
        <p14:creationId xmlns:p14="http://schemas.microsoft.com/office/powerpoint/2010/main" val="4177567996"/>
      </p:ext>
    </p:extLst>
  </p:cSld>
  <p:clrMapOvr>
    <a:masterClrMapping/>
  </p:clrMapOvr>
</p:sld>
</file>

<file path=ppt/theme/theme1.xml><?xml version="1.0" encoding="utf-8"?>
<a:theme xmlns:a="http://schemas.openxmlformats.org/drawingml/2006/main" name="Gen2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DC7F4B64B4BF47A70A489C92D2EA70" ma:contentTypeVersion="0" ma:contentTypeDescription="Create a new document." ma:contentTypeScope="" ma:versionID="ea8e8ae8bea5a6d5cd2629e165a1fe1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EFED83-63A7-4F04-BCF4-B305A07AF5B1}">
  <ds:schemaRefs>
    <ds:schemaRef ds:uri="http://purl.org/dc/dcmitype/"/>
    <ds:schemaRef ds:uri="http://purl.org/dc/term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73271E7-7ECF-4576-AD52-6EDFD9B9FF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D390275-555E-4CBA-90C8-1EEF5F89DB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2789</TotalTime>
  <Words>1725</Words>
  <Application>Microsoft Office PowerPoint</Application>
  <PresentationFormat>Widescreen</PresentationFormat>
  <Paragraphs>134</Paragraphs>
  <Slides>30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Arial</vt:lpstr>
      <vt:lpstr>Avenir LT Std 55 Roman</vt:lpstr>
      <vt:lpstr>Avenir LT Std 65 Medium</vt:lpstr>
      <vt:lpstr>Wingdings</vt:lpstr>
      <vt:lpstr>Gen2 Presentation</vt:lpstr>
      <vt:lpstr>PowerPoint Presentation</vt:lpstr>
      <vt:lpstr>What you should get out of this session</vt:lpstr>
      <vt:lpstr>PowerPoint Presentation</vt:lpstr>
      <vt:lpstr>PowerPoint Presentation</vt:lpstr>
      <vt:lpstr>Why Gen2?</vt:lpstr>
      <vt:lpstr>PowerPoint Presentation</vt:lpstr>
      <vt:lpstr>PowerPoint Presentation</vt:lpstr>
      <vt:lpstr>PowerPoint Presentation</vt:lpstr>
      <vt:lpstr>PowerPoint Presentation</vt:lpstr>
      <vt:lpstr>What is an apprenticeship ?</vt:lpstr>
      <vt:lpstr>More about apprenticeships …</vt:lpstr>
      <vt:lpstr>PowerPoint Presentation</vt:lpstr>
      <vt:lpstr>Business and Education Apprenticeships</vt:lpstr>
      <vt:lpstr>Professional &amp; Nuclear Apprenticeships</vt:lpstr>
      <vt:lpstr>Craft apprenticeships (Engineering)</vt:lpstr>
      <vt:lpstr>Firefighter Apprenticeships </vt:lpstr>
      <vt:lpstr>PowerPoint Presentation</vt:lpstr>
      <vt:lpstr>PowerPoint Presentation</vt:lpstr>
      <vt:lpstr>PowerPoint Presentation</vt:lpstr>
      <vt:lpstr>Applying for Sellafield Ltd?    </vt:lpstr>
      <vt:lpstr>Sellafield Ltd Information</vt:lpstr>
      <vt:lpstr>Degree apprenticeship wages (Sellafield Ltd)</vt:lpstr>
      <vt:lpstr>PowerPoint Presentation</vt:lpstr>
      <vt:lpstr>PowerPoint Presentation</vt:lpstr>
      <vt:lpstr>Tips for applying</vt:lpstr>
      <vt:lpstr>The Gen2 Application Process</vt:lpstr>
      <vt:lpstr>What should I do next?</vt:lpstr>
      <vt:lpstr>PowerPoint Presentation</vt:lpstr>
      <vt:lpstr>What to do next …</vt:lpstr>
      <vt:lpstr>PowerPoint Presentation</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dodd</dc:creator>
  <cp:lastModifiedBy>Ms N Maddocks</cp:lastModifiedBy>
  <cp:revision>72</cp:revision>
  <cp:lastPrinted>2010-02-24T11:42:00Z</cp:lastPrinted>
  <dcterms:created xsi:type="dcterms:W3CDTF">2009-11-12T10:13:53Z</dcterms:created>
  <dcterms:modified xsi:type="dcterms:W3CDTF">2022-11-24T08:30:04Z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0x010100A9DC7F4B64B4BF47A70A489C92D2EA70</vt:lpwstr>
  </property>
</Properties>
</file>