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sldIdLst>
    <p:sldId id="256" r:id="rId2"/>
    <p:sldId id="290" r:id="rId3"/>
    <p:sldId id="283" r:id="rId4"/>
    <p:sldId id="262" r:id="rId5"/>
    <p:sldId id="267" r:id="rId6"/>
    <p:sldId id="271" r:id="rId7"/>
    <p:sldId id="287" r:id="rId8"/>
    <p:sldId id="285" r:id="rId9"/>
    <p:sldId id="275" r:id="rId10"/>
    <p:sldId id="263" r:id="rId11"/>
    <p:sldId id="270" r:id="rId12"/>
    <p:sldId id="289" r:id="rId13"/>
    <p:sldId id="274" r:id="rId14"/>
  </p:sldIdLst>
  <p:sldSz cx="12192000" cy="6858000"/>
  <p:notesSz cx="6858000" cy="9144000"/>
  <p:embeddedFontLst>
    <p:embeddedFont>
      <p:font typeface="Open Sans" panose="020B0604020202020204" charset="0"/>
      <p:regular r:id="rId15"/>
      <p:bold r:id="rId16"/>
      <p:italic r:id="rId17"/>
      <p:boldItalic r:id="rId18"/>
    </p:embeddedFont>
    <p:embeddedFont>
      <p:font typeface="Open Sans Semibold" panose="020B0604020202020204" charset="0"/>
      <p:bold r:id="rId19"/>
      <p:boldItalic r:id="rId20"/>
    </p:embeddedFont>
    <p:embeddedFont>
      <p:font typeface="Open Sans" panose="020B0604020202020204" charset="0"/>
      <p:regular r:id="rId15"/>
      <p:bold r:id="rId16"/>
      <p:italic r:id="rId17"/>
      <p:boldItalic r:id="rId18"/>
    </p:embeddedFont>
    <p:embeddedFont>
      <p:font typeface="Calibri Light" panose="020F0302020204030204" pitchFamily="34" charset="0"/>
      <p:regular r:id="rId21"/>
      <p:italic r:id="rId22"/>
    </p:embeddedFont>
    <p:embeddedFont>
      <p:font typeface="Calibri" panose="020F050202020403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zzie Brennan" initials="LB" lastIdx="1" clrIdx="0">
    <p:extLst>
      <p:ext uri="{19B8F6BF-5375-455C-9EA6-DF929625EA0E}">
        <p15:presenceInfo xmlns:p15="http://schemas.microsoft.com/office/powerpoint/2012/main" userId="dea47ccc72b1e9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CFC"/>
    <a:srgbClr val="9B59B6"/>
    <a:srgbClr val="B65959"/>
    <a:srgbClr val="D95459"/>
    <a:srgbClr val="4BC7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10" autoAdjust="0"/>
    <p:restoredTop sz="68140" autoAdjust="0"/>
  </p:normalViewPr>
  <p:slideViewPr>
    <p:cSldViewPr snapToGrid="0">
      <p:cViewPr varScale="1">
        <p:scale>
          <a:sx n="31" d="100"/>
          <a:sy n="31" d="100"/>
        </p:scale>
        <p:origin x="1584" y="48"/>
      </p:cViewPr>
      <p:guideLst>
        <p:guide orient="horz" pos="2160"/>
        <p:guide pos="383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commentAuthors" Target="commentAuthors.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6E1B088-618C-437A-B035-EF7A1A5E8653}" type="datetimeFigureOut">
              <a:rPr lang="en-GB" smtClean="0">
                <a:solidFill>
                  <a:prstClr val="black">
                    <a:tint val="75000"/>
                  </a:prstClr>
                </a:solidFill>
              </a:rPr>
              <a:pPr/>
              <a:t>15/04/2020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D023DC8-5FE0-4F22-8704-519BFCC8AE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6508771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E1B088-618C-437A-B035-EF7A1A5E8653}" type="datetimeFigureOut">
              <a:rPr lang="en-GB" smtClean="0">
                <a:solidFill>
                  <a:prstClr val="black">
                    <a:tint val="75000"/>
                  </a:prstClr>
                </a:solidFill>
              </a:rPr>
              <a:pPr/>
              <a:t>15/04/2020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D023DC8-5FE0-4F22-8704-519BFCC8AE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33243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E1B088-618C-437A-B035-EF7A1A5E8653}" type="datetimeFigureOut">
              <a:rPr lang="en-GB" smtClean="0">
                <a:solidFill>
                  <a:prstClr val="black">
                    <a:tint val="75000"/>
                  </a:prstClr>
                </a:solidFill>
              </a:rPr>
              <a:pPr/>
              <a:t>15/04/2020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D023DC8-5FE0-4F22-8704-519BFCC8AE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5733169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E1B088-618C-437A-B035-EF7A1A5E8653}" type="datetimeFigureOut">
              <a:rPr lang="en-GB" smtClean="0">
                <a:solidFill>
                  <a:prstClr val="black">
                    <a:tint val="75000"/>
                  </a:prstClr>
                </a:solidFill>
              </a:rPr>
              <a:pPr/>
              <a:t>15/04/2020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D023DC8-5FE0-4F22-8704-519BFCC8AE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3748297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E1B088-618C-437A-B035-EF7A1A5E8653}" type="datetimeFigureOut">
              <a:rPr lang="en-GB" smtClean="0">
                <a:solidFill>
                  <a:prstClr val="black">
                    <a:tint val="75000"/>
                  </a:prstClr>
                </a:solidFill>
              </a:rPr>
              <a:pPr/>
              <a:t>15/04/2020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D023DC8-5FE0-4F22-8704-519BFCC8AE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02757824"/>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6E1B088-618C-437A-B035-EF7A1A5E8653}" type="datetimeFigureOut">
              <a:rPr lang="en-GB" smtClean="0">
                <a:solidFill>
                  <a:prstClr val="black">
                    <a:tint val="75000"/>
                  </a:prstClr>
                </a:solidFill>
              </a:rPr>
              <a:pPr/>
              <a:t>15/04/2020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D023DC8-5FE0-4F22-8704-519BFCC8AE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4589922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6E1B088-618C-437A-B035-EF7A1A5E8653}" type="datetimeFigureOut">
              <a:rPr lang="en-GB" smtClean="0">
                <a:solidFill>
                  <a:prstClr val="black">
                    <a:tint val="75000"/>
                  </a:prstClr>
                </a:solidFill>
              </a:rPr>
              <a:pPr/>
              <a:t>15/04/2020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7D023DC8-5FE0-4F22-8704-519BFCC8AE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24439392"/>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6E1B088-618C-437A-B035-EF7A1A5E8653}" type="datetimeFigureOut">
              <a:rPr lang="en-GB" smtClean="0">
                <a:solidFill>
                  <a:prstClr val="black">
                    <a:tint val="75000"/>
                  </a:prstClr>
                </a:solidFill>
              </a:rPr>
              <a:pPr/>
              <a:t>15/04/2020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7D023DC8-5FE0-4F22-8704-519BFCC8AE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5871149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E1B088-618C-437A-B035-EF7A1A5E8653}" type="datetimeFigureOut">
              <a:rPr lang="en-GB" smtClean="0">
                <a:solidFill>
                  <a:prstClr val="black">
                    <a:tint val="75000"/>
                  </a:prstClr>
                </a:solidFill>
              </a:rPr>
              <a:pPr/>
              <a:t>15/04/2020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7D023DC8-5FE0-4F22-8704-519BFCC8AE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28072223"/>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E1B088-618C-437A-B035-EF7A1A5E8653}" type="datetimeFigureOut">
              <a:rPr lang="en-GB" smtClean="0">
                <a:solidFill>
                  <a:prstClr val="black">
                    <a:tint val="75000"/>
                  </a:prstClr>
                </a:solidFill>
              </a:rPr>
              <a:pPr/>
              <a:t>15/04/2020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D023DC8-5FE0-4F22-8704-519BFCC8AE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88949828"/>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E1B088-618C-437A-B035-EF7A1A5E8653}" type="datetimeFigureOut">
              <a:rPr lang="en-GB" smtClean="0">
                <a:solidFill>
                  <a:prstClr val="black">
                    <a:tint val="75000"/>
                  </a:prstClr>
                </a:solidFill>
              </a:rPr>
              <a:pPr/>
              <a:t>15/04/2020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D023DC8-5FE0-4F22-8704-519BFCC8AE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5680811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E1B088-618C-437A-B035-EF7A1A5E8653}" type="datetimeFigureOut">
              <a:rPr lang="en-GB" smtClean="0">
                <a:solidFill>
                  <a:prstClr val="black">
                    <a:tint val="75000"/>
                  </a:prstClr>
                </a:solidFill>
              </a:rPr>
              <a:pPr/>
              <a:t>15/04/2020</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023DC8-5FE0-4F22-8704-519BFCC8AE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837443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unifrog.org/student/home"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6892283-18F1-44BA-8E4A-9506B634CDAB}"/>
              </a:ext>
            </a:extLst>
          </p:cNvPr>
          <p:cNvSpPr txBox="1"/>
          <p:nvPr/>
        </p:nvSpPr>
        <p:spPr>
          <a:xfrm>
            <a:off x="1338648" y="3255962"/>
            <a:ext cx="8743950" cy="954107"/>
          </a:xfrm>
          <a:prstGeom prst="rect">
            <a:avLst/>
          </a:prstGeom>
          <a:noFill/>
        </p:spPr>
        <p:txBody>
          <a:bodyPr wrap="square" rtlCol="0">
            <a:spAutoFit/>
          </a:bodyPr>
          <a:lstStyle/>
          <a:p>
            <a:r>
              <a:rPr lang="en-US" sz="5600" dirty="0">
                <a:solidFill>
                  <a:schemeClr val="bg1"/>
                </a:solidFill>
                <a:latin typeface="Open sans"/>
              </a:rPr>
              <a:t>Personality profile</a:t>
            </a:r>
            <a:endParaRPr lang="en-GB" sz="5600" dirty="0">
              <a:solidFill>
                <a:schemeClr val="bg1"/>
              </a:solidFill>
              <a:latin typeface="Open sans"/>
            </a:endParaRPr>
          </a:p>
        </p:txBody>
      </p:sp>
    </p:spTree>
    <p:extLst>
      <p:ext uri="{BB962C8B-B14F-4D97-AF65-F5344CB8AC3E}">
        <p14:creationId xmlns:p14="http://schemas.microsoft.com/office/powerpoint/2010/main" val="266554350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09492" y="1569507"/>
            <a:ext cx="5317724" cy="3085204"/>
          </a:xfrm>
          <a:prstGeom prst="rect">
            <a:avLst/>
          </a:prstGeom>
        </p:spPr>
        <p:txBody>
          <a:bodyPr wrap="square">
            <a:spAutoFit/>
          </a:bodyPr>
          <a:lstStyle/>
          <a:p>
            <a:pPr>
              <a:lnSpc>
                <a:spcPct val="150000"/>
              </a:lnSpc>
              <a:spcAft>
                <a:spcPts val="800"/>
              </a:spcAft>
            </a:pPr>
            <a:r>
              <a:rPr lang="en-GB" sz="2200" dirty="0">
                <a:latin typeface="Open sans"/>
                <a:ea typeface="Open Sans Semibold" panose="020B0706030804020204" pitchFamily="34" charset="0"/>
                <a:cs typeface="Open Sans Semibold" panose="020B0706030804020204" pitchFamily="34" charset="0"/>
              </a:rPr>
              <a:t>Towards the bottom of this section, you are given the option to learn some more about the theory behind personality testing by clicking the link that takes you directly to the ‘Know-how library’.</a:t>
            </a:r>
          </a:p>
        </p:txBody>
      </p:sp>
      <p:pic>
        <p:nvPicPr>
          <p:cNvPr id="5" name="Picture 4" descr="A screenshot of a cell phone&#10;&#10;Description automatically generated">
            <a:extLst>
              <a:ext uri="{FF2B5EF4-FFF2-40B4-BE49-F238E27FC236}">
                <a16:creationId xmlns:a16="http://schemas.microsoft.com/office/drawing/2014/main" id="{1A056D85-0936-4436-830B-BA1B2A5E5F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9540" y="1200850"/>
            <a:ext cx="6055955" cy="3822519"/>
          </a:xfrm>
          <a:prstGeom prst="rect">
            <a:avLst/>
          </a:prstGeom>
        </p:spPr>
      </p:pic>
    </p:spTree>
    <p:extLst>
      <p:ext uri="{BB962C8B-B14F-4D97-AF65-F5344CB8AC3E}">
        <p14:creationId xmlns:p14="http://schemas.microsoft.com/office/powerpoint/2010/main" val="224522027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4DEFFC-2852-47F4-8AA5-330106D4BFF9}"/>
              </a:ext>
            </a:extLst>
          </p:cNvPr>
          <p:cNvSpPr txBox="1"/>
          <p:nvPr/>
        </p:nvSpPr>
        <p:spPr>
          <a:xfrm>
            <a:off x="301186" y="1295246"/>
            <a:ext cx="5068482" cy="3593035"/>
          </a:xfrm>
          <a:prstGeom prst="rect">
            <a:avLst/>
          </a:prstGeom>
          <a:noFill/>
        </p:spPr>
        <p:txBody>
          <a:bodyPr wrap="square" rtlCol="0">
            <a:spAutoFit/>
          </a:bodyPr>
          <a:lstStyle/>
          <a:p>
            <a:pPr>
              <a:lnSpc>
                <a:spcPct val="150000"/>
              </a:lnSpc>
            </a:pPr>
            <a:r>
              <a:rPr lang="en-GB" sz="2200" dirty="0">
                <a:latin typeface="Open Sans"/>
              </a:rPr>
              <a:t>Your personality profile can be saved as a PDF to be put into your Locker, or sent to a teacher to have a look at. </a:t>
            </a:r>
          </a:p>
          <a:p>
            <a:pPr>
              <a:lnSpc>
                <a:spcPct val="150000"/>
              </a:lnSpc>
            </a:pPr>
            <a:endParaRPr lang="en-GB" sz="2200" dirty="0">
              <a:latin typeface="Open Sans"/>
            </a:endParaRPr>
          </a:p>
          <a:p>
            <a:pPr>
              <a:lnSpc>
                <a:spcPct val="150000"/>
              </a:lnSpc>
            </a:pPr>
            <a:r>
              <a:rPr lang="en-GB" sz="2200" dirty="0">
                <a:latin typeface="Open Sans"/>
              </a:rPr>
              <a:t>The quiz can be done as many times as you want, just follow the link at the bottom of the page!</a:t>
            </a:r>
          </a:p>
        </p:txBody>
      </p:sp>
      <p:pic>
        <p:nvPicPr>
          <p:cNvPr id="4" name="Picture 3" descr="A screenshot of a social media post&#10;&#10;Description automatically generated">
            <a:extLst>
              <a:ext uri="{FF2B5EF4-FFF2-40B4-BE49-F238E27FC236}">
                <a16:creationId xmlns:a16="http://schemas.microsoft.com/office/drawing/2014/main" id="{6F9EC859-B7F6-4814-98C8-ECEA639549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1518" y="1295246"/>
            <a:ext cx="5899296" cy="3494438"/>
          </a:xfrm>
          <a:prstGeom prst="rect">
            <a:avLst/>
          </a:prstGeom>
        </p:spPr>
      </p:pic>
    </p:spTree>
    <p:extLst>
      <p:ext uri="{BB962C8B-B14F-4D97-AF65-F5344CB8AC3E}">
        <p14:creationId xmlns:p14="http://schemas.microsoft.com/office/powerpoint/2010/main" val="64871342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2CD920-07FD-4EFE-BF29-BEEDBAF1746D}"/>
              </a:ext>
            </a:extLst>
          </p:cNvPr>
          <p:cNvPicPr>
            <a:picLocks noChangeAspect="1"/>
          </p:cNvPicPr>
          <p:nvPr/>
        </p:nvPicPr>
        <p:blipFill>
          <a:blip r:embed="rId3"/>
          <a:stretch>
            <a:fillRect/>
          </a:stretch>
        </p:blipFill>
        <p:spPr>
          <a:xfrm>
            <a:off x="254007" y="930272"/>
            <a:ext cx="5841993" cy="4229886"/>
          </a:xfrm>
          <a:prstGeom prst="rect">
            <a:avLst/>
          </a:prstGeom>
        </p:spPr>
      </p:pic>
      <p:sp>
        <p:nvSpPr>
          <p:cNvPr id="3" name="TextBox 2">
            <a:extLst>
              <a:ext uri="{FF2B5EF4-FFF2-40B4-BE49-F238E27FC236}">
                <a16:creationId xmlns:a16="http://schemas.microsoft.com/office/drawing/2014/main" id="{5ED7A4A3-2B19-480F-B073-605BB5888676}"/>
              </a:ext>
            </a:extLst>
          </p:cNvPr>
          <p:cNvSpPr txBox="1"/>
          <p:nvPr/>
        </p:nvSpPr>
        <p:spPr>
          <a:xfrm>
            <a:off x="6096000" y="930272"/>
            <a:ext cx="5841993" cy="4608698"/>
          </a:xfrm>
          <a:prstGeom prst="rect">
            <a:avLst/>
          </a:prstGeom>
          <a:noFill/>
        </p:spPr>
        <p:txBody>
          <a:bodyPr wrap="square" rtlCol="0">
            <a:spAutoFit/>
          </a:bodyPr>
          <a:lstStyle/>
          <a:p>
            <a:pPr>
              <a:lnSpc>
                <a:spcPct val="150000"/>
              </a:lnSpc>
            </a:pPr>
            <a:r>
              <a:rPr lang="en-GB" sz="2200" dirty="0">
                <a:latin typeface="Open Sans" panose="020B0604020202020204" charset="0"/>
                <a:ea typeface="Open Sans" panose="020B0604020202020204" charset="0"/>
                <a:cs typeface="Open Sans" panose="020B0604020202020204" charset="0"/>
              </a:rPr>
              <a:t>Once you have completed the personality quiz your personality type will be highlighted in the Careers and Subject libraries.</a:t>
            </a:r>
          </a:p>
          <a:p>
            <a:pPr>
              <a:lnSpc>
                <a:spcPct val="150000"/>
              </a:lnSpc>
            </a:pPr>
            <a:endParaRPr lang="en-GB" sz="2200" dirty="0">
              <a:latin typeface="Open Sans" panose="020B0604020202020204" charset="0"/>
              <a:ea typeface="Open Sans" panose="020B0604020202020204" charset="0"/>
              <a:cs typeface="Open Sans" panose="020B0604020202020204" charset="0"/>
            </a:endParaRPr>
          </a:p>
          <a:p>
            <a:pPr>
              <a:lnSpc>
                <a:spcPct val="150000"/>
              </a:lnSpc>
            </a:pPr>
            <a:r>
              <a:rPr lang="en-GB" sz="2200" dirty="0">
                <a:latin typeface="Open Sans" panose="020B0604020202020204" charset="0"/>
                <a:ea typeface="Open Sans" panose="020B0604020202020204" charset="0"/>
                <a:cs typeface="Open Sans" panose="020B0604020202020204" charset="0"/>
              </a:rPr>
              <a:t>Here you can find out some more information about the careers/subjects most commonly associated with your personality type! </a:t>
            </a:r>
          </a:p>
        </p:txBody>
      </p:sp>
    </p:spTree>
    <p:extLst>
      <p:ext uri="{BB962C8B-B14F-4D97-AF65-F5344CB8AC3E}">
        <p14:creationId xmlns:p14="http://schemas.microsoft.com/office/powerpoint/2010/main" val="368872496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033201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AB2BF8E-3B0D-4825-A3B0-F5B2D0AADD5F}"/>
              </a:ext>
            </a:extLst>
          </p:cNvPr>
          <p:cNvSpPr>
            <a:spLocks noGrp="1"/>
          </p:cNvSpPr>
          <p:nvPr>
            <p:ph idx="1"/>
          </p:nvPr>
        </p:nvSpPr>
        <p:spPr>
          <a:xfrm>
            <a:off x="270744" y="1619208"/>
            <a:ext cx="11650511" cy="2913299"/>
          </a:xfrm>
          <a:solidFill>
            <a:schemeClr val="bg1"/>
          </a:solidFill>
        </p:spPr>
        <p:txBody>
          <a:bodyPr>
            <a:noAutofit/>
          </a:bodyPr>
          <a:lstStyle/>
          <a:p>
            <a:pPr marL="0" indent="0">
              <a:lnSpc>
                <a:spcPct val="150000"/>
              </a:lnSpc>
              <a:spcAft>
                <a:spcPts val="800"/>
              </a:spcAft>
              <a:buNone/>
            </a:pPr>
            <a:r>
              <a:rPr lang="en-GB" sz="2200" dirty="0">
                <a:latin typeface="Open sans"/>
                <a:ea typeface="Open Sans Semibold" panose="020B0706030804020204" pitchFamily="34" charset="0"/>
                <a:cs typeface="Open Sans Semibold" panose="020B0706030804020204" pitchFamily="34" charset="0"/>
              </a:rPr>
              <a:t>This tool has been created based on the Myers-Briggs type indicator. The framework was created using four different scales and your personality type will be dependent on where you sit on these scales. </a:t>
            </a:r>
          </a:p>
          <a:p>
            <a:pPr marL="0" indent="0">
              <a:lnSpc>
                <a:spcPct val="150000"/>
              </a:lnSpc>
              <a:spcAft>
                <a:spcPts val="800"/>
              </a:spcAft>
              <a:buNone/>
            </a:pPr>
            <a:r>
              <a:rPr lang="en-GB" sz="2200" dirty="0">
                <a:latin typeface="Open sans"/>
                <a:ea typeface="Open Sans Semibold" panose="020B0706030804020204" pitchFamily="34" charset="0"/>
                <a:cs typeface="Open Sans Semibold" panose="020B0706030804020204" pitchFamily="34" charset="0"/>
              </a:rPr>
              <a:t>Using results from the personality quiz, you will then be able to explore careers and subjects most associated with your personality type and even those that you may not have thought of otherwise! </a:t>
            </a:r>
          </a:p>
        </p:txBody>
      </p:sp>
      <p:sp>
        <p:nvSpPr>
          <p:cNvPr id="5" name="TextBox 4">
            <a:extLst>
              <a:ext uri="{FF2B5EF4-FFF2-40B4-BE49-F238E27FC236}">
                <a16:creationId xmlns:a16="http://schemas.microsoft.com/office/drawing/2014/main" id="{EADEEEDA-277C-416E-945D-2E85D41ACCFD}"/>
              </a:ext>
            </a:extLst>
          </p:cNvPr>
          <p:cNvSpPr txBox="1"/>
          <p:nvPr/>
        </p:nvSpPr>
        <p:spPr>
          <a:xfrm>
            <a:off x="179294" y="430306"/>
            <a:ext cx="11743765" cy="584775"/>
          </a:xfrm>
          <a:prstGeom prst="rect">
            <a:avLst/>
          </a:prstGeom>
          <a:noFill/>
        </p:spPr>
        <p:txBody>
          <a:bodyPr wrap="square" rtlCol="0">
            <a:spAutoFit/>
          </a:bodyPr>
          <a:lstStyle/>
          <a:p>
            <a:r>
              <a:rPr lang="en-GB" sz="3200" b="1" dirty="0" err="1">
                <a:latin typeface="Open Sans" panose="020B0606030504020204"/>
              </a:rPr>
              <a:t>Unifrog</a:t>
            </a:r>
            <a:r>
              <a:rPr lang="en-GB" sz="3200" b="1" dirty="0">
                <a:latin typeface="Open Sans" panose="020B0606030504020204"/>
              </a:rPr>
              <a:t> personality profile – What is it?</a:t>
            </a:r>
          </a:p>
        </p:txBody>
      </p:sp>
    </p:spTree>
    <p:extLst>
      <p:ext uri="{BB962C8B-B14F-4D97-AF65-F5344CB8AC3E}">
        <p14:creationId xmlns:p14="http://schemas.microsoft.com/office/powerpoint/2010/main" val="200445861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AB2BF8E-3B0D-4825-A3B0-F5B2D0AADD5F}"/>
              </a:ext>
            </a:extLst>
          </p:cNvPr>
          <p:cNvSpPr>
            <a:spLocks noGrp="1"/>
          </p:cNvSpPr>
          <p:nvPr>
            <p:ph idx="1"/>
          </p:nvPr>
        </p:nvSpPr>
        <p:spPr>
          <a:xfrm>
            <a:off x="270744" y="521710"/>
            <a:ext cx="11650511" cy="1516195"/>
          </a:xfrm>
          <a:solidFill>
            <a:schemeClr val="bg1"/>
          </a:solidFill>
        </p:spPr>
        <p:txBody>
          <a:bodyPr>
            <a:noAutofit/>
          </a:bodyPr>
          <a:lstStyle/>
          <a:p>
            <a:pPr marL="0" indent="0">
              <a:lnSpc>
                <a:spcPct val="150000"/>
              </a:lnSpc>
              <a:spcAft>
                <a:spcPts val="800"/>
              </a:spcAft>
              <a:buNone/>
            </a:pPr>
            <a:r>
              <a:rPr lang="en-GB" sz="2200" dirty="0">
                <a:latin typeface="Open sans"/>
                <a:ea typeface="Open Sans Semibold" panose="020B0706030804020204" pitchFamily="34" charset="0"/>
                <a:cs typeface="Open Sans Semibold" panose="020B0706030804020204" pitchFamily="34" charset="0"/>
              </a:rPr>
              <a:t>To get started, go to the student side of the platform at </a:t>
            </a:r>
            <a:r>
              <a:rPr lang="en-GB" sz="2200" dirty="0">
                <a:latin typeface="Open sans"/>
                <a:ea typeface="Open Sans Semibold" panose="020B0706030804020204" pitchFamily="34" charset="0"/>
                <a:cs typeface="Open Sans Semibold" panose="020B0706030804020204" pitchFamily="34" charset="0"/>
                <a:hlinkClick r:id="rId3"/>
              </a:rPr>
              <a:t>unifrog.org/student/home</a:t>
            </a:r>
            <a:r>
              <a:rPr lang="en-GB" sz="2200" dirty="0">
                <a:latin typeface="Open sans"/>
                <a:ea typeface="Open Sans Semibold" panose="020B0706030804020204" pitchFamily="34" charset="0"/>
                <a:cs typeface="Open Sans Semibold" panose="020B0706030804020204" pitchFamily="34" charset="0"/>
              </a:rPr>
              <a:t> and click ‘Start’ on the Personality profile.</a:t>
            </a:r>
          </a:p>
        </p:txBody>
      </p:sp>
      <p:pic>
        <p:nvPicPr>
          <p:cNvPr id="6" name="Picture 5" descr="A screenshot of a cell phone&#10;&#10;Description automatically generated">
            <a:extLst>
              <a:ext uri="{FF2B5EF4-FFF2-40B4-BE49-F238E27FC236}">
                <a16:creationId xmlns:a16="http://schemas.microsoft.com/office/drawing/2014/main" id="{2E7E0B1F-DDEA-43E5-86C8-60B8A60D92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9478" y="2037905"/>
            <a:ext cx="7313044" cy="3753638"/>
          </a:xfrm>
          <a:prstGeom prst="rect">
            <a:avLst/>
          </a:prstGeom>
        </p:spPr>
      </p:pic>
    </p:spTree>
    <p:extLst>
      <p:ext uri="{BB962C8B-B14F-4D97-AF65-F5344CB8AC3E}">
        <p14:creationId xmlns:p14="http://schemas.microsoft.com/office/powerpoint/2010/main" val="343246580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6CAA428-90E5-402B-B3CC-AB947CADCE5F}"/>
              </a:ext>
            </a:extLst>
          </p:cNvPr>
          <p:cNvSpPr txBox="1"/>
          <p:nvPr/>
        </p:nvSpPr>
        <p:spPr>
          <a:xfrm>
            <a:off x="1687283" y="4720667"/>
            <a:ext cx="9241973" cy="1053878"/>
          </a:xfrm>
          <a:prstGeom prst="rect">
            <a:avLst/>
          </a:prstGeom>
          <a:noFill/>
        </p:spPr>
        <p:txBody>
          <a:bodyPr wrap="square" rtlCol="0">
            <a:spAutoFit/>
          </a:bodyPr>
          <a:lstStyle/>
          <a:p>
            <a:pPr>
              <a:lnSpc>
                <a:spcPct val="150000"/>
              </a:lnSpc>
            </a:pPr>
            <a:r>
              <a:rPr lang="en-GB" sz="2200" dirty="0">
                <a:latin typeface="Open Sans" panose="020B0604020202020204" charset="0"/>
                <a:ea typeface="Open Sans" panose="020B0604020202020204" charset="0"/>
                <a:cs typeface="Open Sans" panose="020B0604020202020204" charset="0"/>
              </a:rPr>
              <a:t>You will be asked to answer lots of different questions, with five options to answer ranging from disagree to agree to select from.</a:t>
            </a:r>
          </a:p>
        </p:txBody>
      </p:sp>
      <p:pic>
        <p:nvPicPr>
          <p:cNvPr id="3" name="Picture 2" descr="A screenshot of a cell phone&#10;&#10;Description automatically generated">
            <a:extLst>
              <a:ext uri="{FF2B5EF4-FFF2-40B4-BE49-F238E27FC236}">
                <a16:creationId xmlns:a16="http://schemas.microsoft.com/office/drawing/2014/main" id="{1511A15A-E1FF-413B-9FFF-D578618CD8FA}"/>
              </a:ext>
            </a:extLst>
          </p:cNvPr>
          <p:cNvPicPr>
            <a:picLocks noChangeAspect="1"/>
          </p:cNvPicPr>
          <p:nvPr/>
        </p:nvPicPr>
        <p:blipFill rotWithShape="1">
          <a:blip r:embed="rId3">
            <a:extLst>
              <a:ext uri="{28A0092B-C50C-407E-A947-70E740481C1C}">
                <a14:useLocalDpi xmlns:a14="http://schemas.microsoft.com/office/drawing/2010/main" val="0"/>
              </a:ext>
            </a:extLst>
          </a:blip>
          <a:srcRect r="7254"/>
          <a:stretch/>
        </p:blipFill>
        <p:spPr>
          <a:xfrm>
            <a:off x="2738760" y="335903"/>
            <a:ext cx="6714475" cy="4095750"/>
          </a:xfrm>
          <a:prstGeom prst="rect">
            <a:avLst/>
          </a:prstGeom>
        </p:spPr>
      </p:pic>
    </p:spTree>
    <p:extLst>
      <p:ext uri="{BB962C8B-B14F-4D97-AF65-F5344CB8AC3E}">
        <p14:creationId xmlns:p14="http://schemas.microsoft.com/office/powerpoint/2010/main" val="305375098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63735" y="4402045"/>
            <a:ext cx="10850191" cy="1561710"/>
          </a:xfrm>
          <a:prstGeom prst="rect">
            <a:avLst/>
          </a:prstGeom>
        </p:spPr>
        <p:txBody>
          <a:bodyPr wrap="square">
            <a:spAutoFit/>
          </a:bodyPr>
          <a:lstStyle/>
          <a:p>
            <a:pPr>
              <a:lnSpc>
                <a:spcPct val="150000"/>
              </a:lnSpc>
            </a:pPr>
            <a:r>
              <a:rPr lang="en-GB" sz="2200" dirty="0">
                <a:latin typeface="Open sans"/>
                <a:ea typeface="Open Sans Semibold" panose="020B0706030804020204" pitchFamily="34" charset="0"/>
                <a:cs typeface="Open Sans Semibold" panose="020B0706030804020204" pitchFamily="34" charset="0"/>
              </a:rPr>
              <a:t>The pink progress bar at the top left hand side will increase as you answer the questions. The bar will continue to increase until you have finished the quiz and reached 100%.</a:t>
            </a:r>
          </a:p>
        </p:txBody>
      </p:sp>
      <p:pic>
        <p:nvPicPr>
          <p:cNvPr id="5" name="Picture 4" descr="A screenshot of a cell phone&#10;&#10;Description automatically generated">
            <a:extLst>
              <a:ext uri="{FF2B5EF4-FFF2-40B4-BE49-F238E27FC236}">
                <a16:creationId xmlns:a16="http://schemas.microsoft.com/office/drawing/2014/main" id="{997016BB-8F38-43F2-9810-AD8B570CFA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5672" y="391967"/>
            <a:ext cx="5766319" cy="3810958"/>
          </a:xfrm>
          <a:prstGeom prst="rect">
            <a:avLst/>
          </a:prstGeom>
        </p:spPr>
      </p:pic>
    </p:spTree>
    <p:extLst>
      <p:ext uri="{BB962C8B-B14F-4D97-AF65-F5344CB8AC3E}">
        <p14:creationId xmlns:p14="http://schemas.microsoft.com/office/powerpoint/2010/main" val="16146991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5538" y="4261084"/>
            <a:ext cx="11020923" cy="1561710"/>
          </a:xfrm>
          <a:prstGeom prst="rect">
            <a:avLst/>
          </a:prstGeom>
        </p:spPr>
        <p:txBody>
          <a:bodyPr wrap="square">
            <a:spAutoFit/>
          </a:bodyPr>
          <a:lstStyle/>
          <a:p>
            <a:pPr>
              <a:lnSpc>
                <a:spcPct val="150000"/>
              </a:lnSpc>
            </a:pPr>
            <a:r>
              <a:rPr lang="en-GB" sz="2200" dirty="0">
                <a:latin typeface="Open sans"/>
                <a:ea typeface="Open Sans Semibold" panose="020B0706030804020204" pitchFamily="34" charset="0"/>
                <a:cs typeface="Open Sans Semibold" panose="020B0706030804020204" pitchFamily="34" charset="0"/>
              </a:rPr>
              <a:t>Once you have answered the questions, click ‘Get your results’. Here, you will be given the closest personality type based on your answers. You will also be given some information e.g. characteristics, a frog type and fun facts!</a:t>
            </a:r>
          </a:p>
        </p:txBody>
      </p:sp>
      <p:pic>
        <p:nvPicPr>
          <p:cNvPr id="7" name="Picture 6" descr="A screenshot of a social media post&#10;&#10;Description automatically generated">
            <a:extLst>
              <a:ext uri="{FF2B5EF4-FFF2-40B4-BE49-F238E27FC236}">
                <a16:creationId xmlns:a16="http://schemas.microsoft.com/office/drawing/2014/main" id="{C1D627FB-2B58-4EFD-BC58-28DDE2322F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3238" y="416331"/>
            <a:ext cx="6085524" cy="3679808"/>
          </a:xfrm>
          <a:prstGeom prst="rect">
            <a:avLst/>
          </a:prstGeom>
        </p:spPr>
      </p:pic>
    </p:spTree>
    <p:extLst>
      <p:ext uri="{BB962C8B-B14F-4D97-AF65-F5344CB8AC3E}">
        <p14:creationId xmlns:p14="http://schemas.microsoft.com/office/powerpoint/2010/main" val="415263101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994100" y="4290097"/>
            <a:ext cx="10203795" cy="1561710"/>
          </a:xfrm>
          <a:prstGeom prst="rect">
            <a:avLst/>
          </a:prstGeom>
        </p:spPr>
        <p:txBody>
          <a:bodyPr wrap="square">
            <a:spAutoFit/>
          </a:bodyPr>
          <a:lstStyle/>
          <a:p>
            <a:pPr>
              <a:lnSpc>
                <a:spcPct val="150000"/>
              </a:lnSpc>
            </a:pPr>
            <a:r>
              <a:rPr lang="en-GB" sz="2200" dirty="0">
                <a:latin typeface="Open Sans"/>
              </a:rPr>
              <a:t>You may also be given other close personality types depending on where you fall within the four Myers Briggs scales. You can read some further information on these too! </a:t>
            </a:r>
            <a:endParaRPr lang="en-GB" sz="22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4" name="Picture 3" descr="A screenshot of a cell phone&#10;&#10;Description automatically generated">
            <a:extLst>
              <a:ext uri="{FF2B5EF4-FFF2-40B4-BE49-F238E27FC236}">
                <a16:creationId xmlns:a16="http://schemas.microsoft.com/office/drawing/2014/main" id="{D592AB4F-EB32-4893-AF3A-0AF1D0B2B696}"/>
              </a:ext>
            </a:extLst>
          </p:cNvPr>
          <p:cNvPicPr>
            <a:picLocks noChangeAspect="1"/>
          </p:cNvPicPr>
          <p:nvPr/>
        </p:nvPicPr>
        <p:blipFill rotWithShape="1">
          <a:blip r:embed="rId3">
            <a:extLst>
              <a:ext uri="{28A0092B-C50C-407E-A947-70E740481C1C}">
                <a14:useLocalDpi xmlns:a14="http://schemas.microsoft.com/office/drawing/2010/main" val="0"/>
              </a:ext>
            </a:extLst>
          </a:blip>
          <a:srcRect r="6225"/>
          <a:stretch/>
        </p:blipFill>
        <p:spPr>
          <a:xfrm>
            <a:off x="2597017" y="936997"/>
            <a:ext cx="6997959" cy="3261811"/>
          </a:xfrm>
          <a:prstGeom prst="rect">
            <a:avLst/>
          </a:prstGeom>
        </p:spPr>
      </p:pic>
    </p:spTree>
    <p:extLst>
      <p:ext uri="{BB962C8B-B14F-4D97-AF65-F5344CB8AC3E}">
        <p14:creationId xmlns:p14="http://schemas.microsoft.com/office/powerpoint/2010/main" val="344235387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icture containing frog&#10;&#10;Description automatically generated">
            <a:extLst>
              <a:ext uri="{FF2B5EF4-FFF2-40B4-BE49-F238E27FC236}">
                <a16:creationId xmlns:a16="http://schemas.microsoft.com/office/drawing/2014/main" id="{7D5049F4-0162-4C10-B1A0-88819F1C755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366" r="5942" b="5226"/>
          <a:stretch/>
        </p:blipFill>
        <p:spPr>
          <a:xfrm>
            <a:off x="733019" y="364025"/>
            <a:ext cx="3932287" cy="2680892"/>
          </a:xfrm>
          <a:prstGeom prst="rect">
            <a:avLst/>
          </a:prstGeom>
        </p:spPr>
      </p:pic>
      <p:sp>
        <p:nvSpPr>
          <p:cNvPr id="5" name="TextBox 4">
            <a:extLst>
              <a:ext uri="{FF2B5EF4-FFF2-40B4-BE49-F238E27FC236}">
                <a16:creationId xmlns:a16="http://schemas.microsoft.com/office/drawing/2014/main" id="{4E61ACCF-0592-4611-B65E-A047CAE831DA}"/>
              </a:ext>
            </a:extLst>
          </p:cNvPr>
          <p:cNvSpPr txBox="1"/>
          <p:nvPr/>
        </p:nvSpPr>
        <p:spPr>
          <a:xfrm>
            <a:off x="443769" y="3199520"/>
            <a:ext cx="5154597" cy="3085204"/>
          </a:xfrm>
          <a:prstGeom prst="rect">
            <a:avLst/>
          </a:prstGeom>
          <a:noFill/>
        </p:spPr>
        <p:txBody>
          <a:bodyPr wrap="square" rtlCol="0">
            <a:spAutoFit/>
          </a:bodyPr>
          <a:lstStyle/>
          <a:p>
            <a:pPr>
              <a:lnSpc>
                <a:spcPct val="150000"/>
              </a:lnSpc>
            </a:pPr>
            <a:r>
              <a:rPr lang="en-US" sz="2200" dirty="0">
                <a:latin typeface="Open Sans"/>
              </a:rPr>
              <a:t>You can explore the Careers/Subjects commonly associated with your closest personality types by clicking ‘Search Careers library for…’, ‘Search Subjects library for…’</a:t>
            </a:r>
          </a:p>
          <a:p>
            <a:pPr>
              <a:lnSpc>
                <a:spcPct val="150000"/>
              </a:lnSpc>
            </a:pPr>
            <a:endParaRPr lang="en-GB" sz="2200" dirty="0">
              <a:latin typeface="Open Sans" panose="020B0604020202020204" charset="0"/>
              <a:ea typeface="Open Sans" panose="020B0604020202020204" charset="0"/>
              <a:cs typeface="Open Sans" panose="020B0604020202020204" charset="0"/>
            </a:endParaRPr>
          </a:p>
        </p:txBody>
      </p:sp>
      <p:pic>
        <p:nvPicPr>
          <p:cNvPr id="6" name="Picture 5" descr="A screenshot of a social media post&#10;&#10;Description automatically generated">
            <a:extLst>
              <a:ext uri="{FF2B5EF4-FFF2-40B4-BE49-F238E27FC236}">
                <a16:creationId xmlns:a16="http://schemas.microsoft.com/office/drawing/2014/main" id="{2C51B8DB-0DB6-4B46-B888-F6B83E5663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9338" y="2688836"/>
            <a:ext cx="4413346" cy="3265603"/>
          </a:xfrm>
          <a:prstGeom prst="rect">
            <a:avLst/>
          </a:prstGeom>
        </p:spPr>
      </p:pic>
      <p:sp>
        <p:nvSpPr>
          <p:cNvPr id="7" name="TextBox 6">
            <a:extLst>
              <a:ext uri="{FF2B5EF4-FFF2-40B4-BE49-F238E27FC236}">
                <a16:creationId xmlns:a16="http://schemas.microsoft.com/office/drawing/2014/main" id="{5DD89BF4-C45F-4C1F-8125-FAB4CE3FEE3F}"/>
              </a:ext>
            </a:extLst>
          </p:cNvPr>
          <p:cNvSpPr txBox="1"/>
          <p:nvPr/>
        </p:nvSpPr>
        <p:spPr>
          <a:xfrm>
            <a:off x="6568752" y="389763"/>
            <a:ext cx="4654518" cy="2577372"/>
          </a:xfrm>
          <a:prstGeom prst="rect">
            <a:avLst/>
          </a:prstGeom>
          <a:noFill/>
        </p:spPr>
        <p:txBody>
          <a:bodyPr wrap="square" rtlCol="0">
            <a:spAutoFit/>
          </a:bodyPr>
          <a:lstStyle/>
          <a:p>
            <a:pPr>
              <a:lnSpc>
                <a:spcPct val="150000"/>
              </a:lnSpc>
            </a:pPr>
            <a:r>
              <a:rPr lang="en-US" sz="2200" dirty="0">
                <a:latin typeface="Open Sans"/>
              </a:rPr>
              <a:t>This will take you directly to the Careers or Subjects library where you can find detailed information on these matched profiles.</a:t>
            </a:r>
          </a:p>
          <a:p>
            <a:pPr>
              <a:lnSpc>
                <a:spcPct val="150000"/>
              </a:lnSpc>
            </a:pPr>
            <a:endParaRPr lang="en-US" sz="2200" dirty="0">
              <a:latin typeface="Open Sans"/>
            </a:endParaRPr>
          </a:p>
        </p:txBody>
      </p:sp>
    </p:spTree>
    <p:extLst>
      <p:ext uri="{BB962C8B-B14F-4D97-AF65-F5344CB8AC3E}">
        <p14:creationId xmlns:p14="http://schemas.microsoft.com/office/powerpoint/2010/main" val="314079377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82217" y="4559665"/>
            <a:ext cx="10627566" cy="1561710"/>
          </a:xfrm>
          <a:prstGeom prst="rect">
            <a:avLst/>
          </a:prstGeom>
        </p:spPr>
        <p:txBody>
          <a:bodyPr wrap="square">
            <a:spAutoFit/>
          </a:bodyPr>
          <a:lstStyle/>
          <a:p>
            <a:pPr>
              <a:lnSpc>
                <a:spcPct val="150000"/>
              </a:lnSpc>
            </a:pPr>
            <a:r>
              <a:rPr lang="en-GB" sz="2200" dirty="0">
                <a:latin typeface="Open Sans" panose="020B0604020202020204" charset="0"/>
                <a:ea typeface="Open Sans" panose="020B0604020202020204" charset="0"/>
                <a:cs typeface="Open Sans" panose="020B0604020202020204" charset="0"/>
              </a:rPr>
              <a:t>Scrolling further, the results are broken down into more detail using the four scales. It will indicate how far along on each scale you sit and provide some additional information i.e. what is an extravert and introvert.</a:t>
            </a:r>
          </a:p>
        </p:txBody>
      </p:sp>
      <p:pic>
        <p:nvPicPr>
          <p:cNvPr id="5" name="Picture 4" descr="A screenshot of a social media post&#10;&#10;Description automatically generated">
            <a:extLst>
              <a:ext uri="{FF2B5EF4-FFF2-40B4-BE49-F238E27FC236}">
                <a16:creationId xmlns:a16="http://schemas.microsoft.com/office/drawing/2014/main" id="{FAA9F8FF-65D1-4593-989A-BA933371EF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6296" y="332739"/>
            <a:ext cx="5409950" cy="4139788"/>
          </a:xfrm>
          <a:prstGeom prst="rect">
            <a:avLst/>
          </a:prstGeom>
        </p:spPr>
      </p:pic>
    </p:spTree>
    <p:extLst>
      <p:ext uri="{BB962C8B-B14F-4D97-AF65-F5344CB8AC3E}">
        <p14:creationId xmlns:p14="http://schemas.microsoft.com/office/powerpoint/2010/main" val="465214725"/>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11498</TotalTime>
  <Words>454</Words>
  <Application>Microsoft Office PowerPoint</Application>
  <PresentationFormat>Widescreen</PresentationFormat>
  <Paragraphs>19</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Open Sans</vt:lpstr>
      <vt:lpstr>Open Sans Semibold</vt:lpstr>
      <vt:lpstr>Open Sans</vt:lpstr>
      <vt:lpstr>Calibri Light</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Hayley Young</dc:creator>
  <cp:lastModifiedBy>Mrs C Regan</cp:lastModifiedBy>
  <cp:revision>214</cp:revision>
  <dcterms:created xsi:type="dcterms:W3CDTF">2016-09-07T07:41:46Z</dcterms:created>
  <dcterms:modified xsi:type="dcterms:W3CDTF">2020-04-15T09:00:26Z</dcterms:modified>
</cp:coreProperties>
</file>