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83" r:id="rId3"/>
    <p:sldId id="262" r:id="rId4"/>
    <p:sldId id="267" r:id="rId5"/>
    <p:sldId id="271" r:id="rId6"/>
    <p:sldId id="272" r:id="rId7"/>
    <p:sldId id="275" r:id="rId8"/>
    <p:sldId id="263" r:id="rId9"/>
    <p:sldId id="270" r:id="rId10"/>
    <p:sldId id="279" r:id="rId11"/>
    <p:sldId id="281" r:id="rId12"/>
    <p:sldId id="280" r:id="rId13"/>
    <p:sldId id="284" r:id="rId14"/>
    <p:sldId id="282" r:id="rId15"/>
    <p:sldId id="274" r:id="rId16"/>
  </p:sldIdLst>
  <p:sldSz cx="12192000" cy="6858000"/>
  <p:notesSz cx="6858000" cy="91440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Open Sans Semibold" panose="020B0604020202020204" charset="0"/>
      <p:bold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9B59B6"/>
    <a:srgbClr val="B65959"/>
    <a:srgbClr val="D95459"/>
    <a:srgbClr val="4BC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780" y="42"/>
      </p:cViewPr>
      <p:guideLst>
        <p:guide orient="horz" pos="2160"/>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0877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3243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733169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74829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275782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589922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443939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871149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807222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894982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68081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1B088-618C-437A-B035-EF7A1A5E8653}"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3744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nifrog.org/student/ho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92283-18F1-44BA-8E4A-9506B634CDAB}"/>
              </a:ext>
            </a:extLst>
          </p:cNvPr>
          <p:cNvSpPr txBox="1"/>
          <p:nvPr/>
        </p:nvSpPr>
        <p:spPr>
          <a:xfrm>
            <a:off x="1524000" y="3255962"/>
            <a:ext cx="8743950" cy="954107"/>
          </a:xfrm>
          <a:prstGeom prst="rect">
            <a:avLst/>
          </a:prstGeom>
          <a:noFill/>
        </p:spPr>
        <p:txBody>
          <a:bodyPr wrap="square" rtlCol="0">
            <a:spAutoFit/>
          </a:bodyPr>
          <a:lstStyle/>
          <a:p>
            <a:r>
              <a:rPr lang="en-US" sz="5600" dirty="0">
                <a:solidFill>
                  <a:schemeClr val="bg1"/>
                </a:solidFill>
                <a:latin typeface="Open sans"/>
              </a:rPr>
              <a:t>Locker</a:t>
            </a:r>
            <a:endParaRPr lang="en-GB" sz="5600" dirty="0">
              <a:solidFill>
                <a:schemeClr val="bg1"/>
              </a:solidFill>
              <a:latin typeface="Open sans"/>
            </a:endParaRPr>
          </a:p>
        </p:txBody>
      </p:sp>
    </p:spTree>
    <p:extLst>
      <p:ext uri="{BB962C8B-B14F-4D97-AF65-F5344CB8AC3E}">
        <p14:creationId xmlns:p14="http://schemas.microsoft.com/office/powerpoint/2010/main" val="266554350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859E9F-E8B8-488E-B03F-6E2F8AA14C25}"/>
              </a:ext>
            </a:extLst>
          </p:cNvPr>
          <p:cNvSpPr txBox="1"/>
          <p:nvPr/>
        </p:nvSpPr>
        <p:spPr>
          <a:xfrm>
            <a:off x="1214437" y="4744745"/>
            <a:ext cx="9763124" cy="1552733"/>
          </a:xfrm>
          <a:prstGeom prst="rect">
            <a:avLst/>
          </a:prstGeom>
          <a:noFill/>
        </p:spPr>
        <p:txBody>
          <a:bodyPr wrap="square" rtlCol="0">
            <a:spAutoFit/>
          </a:bodyPr>
          <a:lstStyle/>
          <a:p>
            <a:pPr>
              <a:lnSpc>
                <a:spcPct val="150000"/>
              </a:lnSpc>
            </a:pPr>
            <a:r>
              <a:rPr lang="en-US" sz="2200" dirty="0">
                <a:latin typeface="Open Sans"/>
              </a:rPr>
              <a:t>There is also a teacher side of the Locker where you will be able to see how many items been added to your Locker by a teacher. </a:t>
            </a:r>
          </a:p>
          <a:p>
            <a:pPr>
              <a:lnSpc>
                <a:spcPct val="150000"/>
              </a:lnSpc>
            </a:pPr>
            <a:endParaRPr lang="en-US" sz="2200" dirty="0">
              <a:latin typeface="Open Sans"/>
            </a:endParaRPr>
          </a:p>
        </p:txBody>
      </p:sp>
      <p:pic>
        <p:nvPicPr>
          <p:cNvPr id="4" name="Picture 3">
            <a:extLst>
              <a:ext uri="{FF2B5EF4-FFF2-40B4-BE49-F238E27FC236}">
                <a16:creationId xmlns:a16="http://schemas.microsoft.com/office/drawing/2014/main" id="{BCB925D6-17E3-4478-BD43-543ABC54F11F}"/>
              </a:ext>
            </a:extLst>
          </p:cNvPr>
          <p:cNvPicPr>
            <a:picLocks noChangeAspect="1"/>
          </p:cNvPicPr>
          <p:nvPr/>
        </p:nvPicPr>
        <p:blipFill>
          <a:blip r:embed="rId2"/>
          <a:stretch>
            <a:fillRect/>
          </a:stretch>
        </p:blipFill>
        <p:spPr>
          <a:xfrm>
            <a:off x="1862137" y="662682"/>
            <a:ext cx="8467725" cy="3914775"/>
          </a:xfrm>
          <a:prstGeom prst="rect">
            <a:avLst/>
          </a:prstGeom>
          <a:ln>
            <a:solidFill>
              <a:schemeClr val="bg1"/>
            </a:solidFill>
          </a:ln>
        </p:spPr>
      </p:pic>
    </p:spTree>
    <p:extLst>
      <p:ext uri="{BB962C8B-B14F-4D97-AF65-F5344CB8AC3E}">
        <p14:creationId xmlns:p14="http://schemas.microsoft.com/office/powerpoint/2010/main" val="147474431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859E9F-E8B8-488E-B03F-6E2F8AA14C25}"/>
              </a:ext>
            </a:extLst>
          </p:cNvPr>
          <p:cNvSpPr txBox="1"/>
          <p:nvPr/>
        </p:nvSpPr>
        <p:spPr>
          <a:xfrm>
            <a:off x="344130" y="4470915"/>
            <a:ext cx="11039732" cy="1561710"/>
          </a:xfrm>
          <a:prstGeom prst="rect">
            <a:avLst/>
          </a:prstGeom>
          <a:noFill/>
        </p:spPr>
        <p:txBody>
          <a:bodyPr wrap="square" rtlCol="0">
            <a:spAutoFit/>
          </a:bodyPr>
          <a:lstStyle/>
          <a:p>
            <a:pPr>
              <a:lnSpc>
                <a:spcPct val="150000"/>
              </a:lnSpc>
            </a:pPr>
            <a:r>
              <a:rPr lang="en-US" sz="2200" dirty="0">
                <a:latin typeface="Open Sans"/>
              </a:rPr>
              <a:t>Teachers can decide to make these items openable by you. However, if they do not, you will only be able to see the format of these items in your Locker, but not the actual item itself.</a:t>
            </a:r>
            <a:endParaRPr lang="en-GB" sz="2200" dirty="0">
              <a:latin typeface="Open Sans"/>
            </a:endParaRPr>
          </a:p>
        </p:txBody>
      </p:sp>
      <p:pic>
        <p:nvPicPr>
          <p:cNvPr id="3" name="Picture 2">
            <a:extLst>
              <a:ext uri="{FF2B5EF4-FFF2-40B4-BE49-F238E27FC236}">
                <a16:creationId xmlns:a16="http://schemas.microsoft.com/office/drawing/2014/main" id="{85944B2D-8550-4479-8FA2-92F6001898CB}"/>
              </a:ext>
            </a:extLst>
          </p:cNvPr>
          <p:cNvPicPr>
            <a:picLocks noChangeAspect="1"/>
          </p:cNvPicPr>
          <p:nvPr/>
        </p:nvPicPr>
        <p:blipFill>
          <a:blip r:embed="rId2"/>
          <a:stretch>
            <a:fillRect/>
          </a:stretch>
        </p:blipFill>
        <p:spPr>
          <a:xfrm>
            <a:off x="2245850" y="317544"/>
            <a:ext cx="6489568" cy="3843396"/>
          </a:xfrm>
          <a:prstGeom prst="rect">
            <a:avLst/>
          </a:prstGeom>
          <a:ln>
            <a:solidFill>
              <a:schemeClr val="bg1"/>
            </a:solidFill>
          </a:ln>
        </p:spPr>
      </p:pic>
    </p:spTree>
    <p:extLst>
      <p:ext uri="{BB962C8B-B14F-4D97-AF65-F5344CB8AC3E}">
        <p14:creationId xmlns:p14="http://schemas.microsoft.com/office/powerpoint/2010/main" val="270515441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D5D21-09A4-49D4-B33D-0FCF256D51E7}"/>
              </a:ext>
            </a:extLst>
          </p:cNvPr>
          <p:cNvSpPr txBox="1"/>
          <p:nvPr/>
        </p:nvSpPr>
        <p:spPr>
          <a:xfrm>
            <a:off x="1200184" y="4287118"/>
            <a:ext cx="9791632" cy="1044901"/>
          </a:xfrm>
          <a:prstGeom prst="rect">
            <a:avLst/>
          </a:prstGeom>
          <a:noFill/>
        </p:spPr>
        <p:txBody>
          <a:bodyPr wrap="square" rtlCol="0">
            <a:spAutoFit/>
          </a:bodyPr>
          <a:lstStyle/>
          <a:p>
            <a:pPr>
              <a:lnSpc>
                <a:spcPct val="150000"/>
              </a:lnSpc>
            </a:pPr>
            <a:r>
              <a:rPr lang="en-US" sz="2200" dirty="0">
                <a:latin typeface="Open sans"/>
              </a:rPr>
              <a:t>You can view any comments which they have left by teachers on these items, mark them as read and also reply to the comment.</a:t>
            </a:r>
            <a:endParaRPr lang="en-GB" sz="2200" dirty="0">
              <a:latin typeface="Open sans"/>
            </a:endParaRPr>
          </a:p>
        </p:txBody>
      </p:sp>
      <p:pic>
        <p:nvPicPr>
          <p:cNvPr id="3" name="Picture 2">
            <a:extLst>
              <a:ext uri="{FF2B5EF4-FFF2-40B4-BE49-F238E27FC236}">
                <a16:creationId xmlns:a16="http://schemas.microsoft.com/office/drawing/2014/main" id="{F7D5A0EC-1689-4B94-B422-A59785522D5C}"/>
              </a:ext>
            </a:extLst>
          </p:cNvPr>
          <p:cNvPicPr>
            <a:picLocks noChangeAspect="1"/>
          </p:cNvPicPr>
          <p:nvPr/>
        </p:nvPicPr>
        <p:blipFill>
          <a:blip r:embed="rId2"/>
          <a:stretch>
            <a:fillRect/>
          </a:stretch>
        </p:blipFill>
        <p:spPr>
          <a:xfrm>
            <a:off x="1200184" y="1563759"/>
            <a:ext cx="9791632" cy="2180533"/>
          </a:xfrm>
          <a:prstGeom prst="rect">
            <a:avLst/>
          </a:prstGeom>
          <a:ln>
            <a:solidFill>
              <a:schemeClr val="bg1"/>
            </a:solidFill>
          </a:ln>
        </p:spPr>
      </p:pic>
    </p:spTree>
    <p:extLst>
      <p:ext uri="{BB962C8B-B14F-4D97-AF65-F5344CB8AC3E}">
        <p14:creationId xmlns:p14="http://schemas.microsoft.com/office/powerpoint/2010/main" val="212316987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4F28A4-F2FB-4A97-AEEE-3497D880EDC3}"/>
              </a:ext>
            </a:extLst>
          </p:cNvPr>
          <p:cNvSpPr txBox="1"/>
          <p:nvPr/>
        </p:nvSpPr>
        <p:spPr>
          <a:xfrm>
            <a:off x="360727" y="310393"/>
            <a:ext cx="11165747" cy="5624360"/>
          </a:xfrm>
          <a:prstGeom prst="rect">
            <a:avLst/>
          </a:prstGeom>
          <a:noFill/>
        </p:spPr>
        <p:txBody>
          <a:bodyPr wrap="square" rtlCol="0">
            <a:spAutoFit/>
          </a:bodyPr>
          <a:lstStyle/>
          <a:p>
            <a:pPr>
              <a:lnSpc>
                <a:spcPct val="150000"/>
              </a:lnSpc>
            </a:pPr>
            <a:r>
              <a:rPr lang="en-US" sz="2200" u="sng" dirty="0">
                <a:latin typeface="Open Sans"/>
              </a:rPr>
              <a:t>FAQs</a:t>
            </a:r>
          </a:p>
          <a:p>
            <a:pPr>
              <a:lnSpc>
                <a:spcPct val="150000"/>
              </a:lnSpc>
            </a:pPr>
            <a:r>
              <a:rPr lang="en-US" sz="2200" dirty="0">
                <a:latin typeface="Open Sans"/>
              </a:rPr>
              <a:t>Q. </a:t>
            </a:r>
            <a:r>
              <a:rPr lang="en-US" sz="2200" u="sng" dirty="0">
                <a:latin typeface="Open Sans"/>
              </a:rPr>
              <a:t>Can I delete an item from the locker once it has been uploaded?</a:t>
            </a:r>
          </a:p>
          <a:p>
            <a:pPr marL="457200" indent="-457200">
              <a:lnSpc>
                <a:spcPct val="150000"/>
              </a:lnSpc>
              <a:buAutoNum type="alphaUcPeriod"/>
            </a:pPr>
            <a:r>
              <a:rPr lang="en-US" sz="2200" dirty="0">
                <a:latin typeface="Open Sans"/>
              </a:rPr>
              <a:t>Yes, you can do this by clicking ‘edit’ on the item, then at the bottom of the next page, click ‘delete this version’. This will then take you to a page which says, ‘are you sure you want to delete this version?’. </a:t>
            </a:r>
            <a:r>
              <a:rPr lang="en-US" sz="2200" b="1" i="1" dirty="0">
                <a:latin typeface="Open Sans"/>
              </a:rPr>
              <a:t>Please note that deleting is irrevocable.</a:t>
            </a:r>
          </a:p>
          <a:p>
            <a:pPr marL="457200" indent="-457200">
              <a:lnSpc>
                <a:spcPct val="150000"/>
              </a:lnSpc>
              <a:buAutoNum type="alphaUcPeriod"/>
            </a:pPr>
            <a:endParaRPr lang="en-US" sz="2200" b="1" i="1" dirty="0">
              <a:latin typeface="Open Sans"/>
            </a:endParaRPr>
          </a:p>
          <a:p>
            <a:pPr>
              <a:lnSpc>
                <a:spcPct val="150000"/>
              </a:lnSpc>
            </a:pPr>
            <a:r>
              <a:rPr lang="en-US" sz="2200" dirty="0">
                <a:latin typeface="Open Sans"/>
              </a:rPr>
              <a:t>Q. </a:t>
            </a:r>
            <a:r>
              <a:rPr lang="en-US" sz="2200" u="sng" dirty="0">
                <a:latin typeface="Open Sans"/>
              </a:rPr>
              <a:t>Can teachers add items to my Locker too?</a:t>
            </a:r>
          </a:p>
          <a:p>
            <a:pPr marL="457200" indent="-457200">
              <a:lnSpc>
                <a:spcPct val="150000"/>
              </a:lnSpc>
              <a:buAutoNum type="alphaUcPeriod"/>
            </a:pPr>
            <a:r>
              <a:rPr lang="en-US" sz="2200" dirty="0">
                <a:latin typeface="Open Sans"/>
              </a:rPr>
              <a:t>Yes! Students will also be able to see what items teachers have added to their locker, but only be able to view the item if it has been made openable by the teacher.</a:t>
            </a:r>
          </a:p>
        </p:txBody>
      </p:sp>
    </p:spTree>
    <p:extLst>
      <p:ext uri="{BB962C8B-B14F-4D97-AF65-F5344CB8AC3E}">
        <p14:creationId xmlns:p14="http://schemas.microsoft.com/office/powerpoint/2010/main" val="109373757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4F28A4-F2FB-4A97-AEEE-3497D880EDC3}"/>
              </a:ext>
            </a:extLst>
          </p:cNvPr>
          <p:cNvSpPr txBox="1"/>
          <p:nvPr/>
        </p:nvSpPr>
        <p:spPr>
          <a:xfrm>
            <a:off x="287045" y="285226"/>
            <a:ext cx="11165747" cy="3085204"/>
          </a:xfrm>
          <a:prstGeom prst="rect">
            <a:avLst/>
          </a:prstGeom>
          <a:noFill/>
        </p:spPr>
        <p:txBody>
          <a:bodyPr wrap="square" rtlCol="0">
            <a:spAutoFit/>
          </a:bodyPr>
          <a:lstStyle/>
          <a:p>
            <a:pPr>
              <a:lnSpc>
                <a:spcPct val="150000"/>
              </a:lnSpc>
            </a:pPr>
            <a:r>
              <a:rPr lang="en-US" sz="2200" u="sng" dirty="0">
                <a:latin typeface="Open Sans"/>
              </a:rPr>
              <a:t>FAQs – Continued</a:t>
            </a:r>
          </a:p>
          <a:p>
            <a:pPr>
              <a:lnSpc>
                <a:spcPct val="150000"/>
              </a:lnSpc>
            </a:pPr>
            <a:endParaRPr lang="en-US" sz="2200" dirty="0">
              <a:latin typeface="Open Sans"/>
            </a:endParaRPr>
          </a:p>
          <a:p>
            <a:pPr marL="457200" indent="-457200">
              <a:lnSpc>
                <a:spcPct val="150000"/>
              </a:lnSpc>
              <a:buAutoNum type="alphaUcPeriod"/>
            </a:pPr>
            <a:r>
              <a:rPr lang="en-US" sz="2200" u="sng" dirty="0">
                <a:latin typeface="Open Sans"/>
              </a:rPr>
              <a:t>Q. How do I associate items in my Locker to my Applications List?</a:t>
            </a:r>
          </a:p>
          <a:p>
            <a:pPr marL="457200" indent="-457200">
              <a:lnSpc>
                <a:spcPct val="150000"/>
              </a:lnSpc>
              <a:buAutoNum type="alphaUcPeriod"/>
            </a:pPr>
            <a:r>
              <a:rPr lang="en-US" sz="2200" dirty="0">
                <a:latin typeface="Open Sans"/>
              </a:rPr>
              <a:t>Click on ‘APPLY’ from your homepage and go to the application you wish to add an item for. From the Student items tab, click ‘Add an item’ to view all the items you have added to your Locker.</a:t>
            </a:r>
          </a:p>
        </p:txBody>
      </p:sp>
    </p:spTree>
    <p:extLst>
      <p:ext uri="{BB962C8B-B14F-4D97-AF65-F5344CB8AC3E}">
        <p14:creationId xmlns:p14="http://schemas.microsoft.com/office/powerpoint/2010/main" val="367301078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320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B2BF8E-3B0D-4825-A3B0-F5B2D0AADD5F}"/>
              </a:ext>
            </a:extLst>
          </p:cNvPr>
          <p:cNvSpPr>
            <a:spLocks noGrp="1"/>
          </p:cNvSpPr>
          <p:nvPr>
            <p:ph idx="1"/>
          </p:nvPr>
        </p:nvSpPr>
        <p:spPr>
          <a:xfrm>
            <a:off x="302004" y="727141"/>
            <a:ext cx="11241247" cy="2612717"/>
          </a:xfrm>
          <a:solidFill>
            <a:schemeClr val="bg1"/>
          </a:solidFill>
        </p:spPr>
        <p:txBody>
          <a:bodyPr>
            <a:noAutofit/>
          </a:bodyPr>
          <a:lstStyle/>
          <a:p>
            <a:pPr marL="0" indent="0">
              <a:lnSpc>
                <a:spcPct val="170000"/>
              </a:lnSpc>
              <a:spcAft>
                <a:spcPts val="800"/>
              </a:spcAft>
              <a:buNone/>
            </a:pPr>
            <a:r>
              <a:rPr lang="en-GB" sz="2200" dirty="0">
                <a:latin typeface="Open sans"/>
                <a:ea typeface="Open Sans Semibold" panose="020B0706030804020204" pitchFamily="34" charset="0"/>
                <a:cs typeface="Open Sans Semibold" panose="020B0706030804020204" pitchFamily="34" charset="0"/>
              </a:rPr>
              <a:t>The Locker can be used to store items that will support your applications, such as photos, videos, certificates and so on, but it can be for almost anything you that you would like your teachers or counsellors to take a look at. </a:t>
            </a:r>
          </a:p>
          <a:p>
            <a:pPr marL="0" indent="0">
              <a:lnSpc>
                <a:spcPct val="170000"/>
              </a:lnSpc>
              <a:spcAft>
                <a:spcPts val="800"/>
              </a:spcAft>
              <a:buNone/>
            </a:pPr>
            <a:endParaRPr lang="en-GB" sz="2200" dirty="0">
              <a:latin typeface="Open sans"/>
              <a:ea typeface="Open Sans Semibold" panose="020B0706030804020204" pitchFamily="34" charset="0"/>
              <a:cs typeface="Open Sans Semibold" panose="020B0706030804020204" pitchFamily="34" charset="0"/>
            </a:endParaRPr>
          </a:p>
          <a:p>
            <a:pPr marL="0" indent="0">
              <a:lnSpc>
                <a:spcPct val="170000"/>
              </a:lnSpc>
              <a:spcAft>
                <a:spcPts val="800"/>
              </a:spcAft>
              <a:buNone/>
            </a:pPr>
            <a:r>
              <a:rPr lang="en-GB" sz="2200" dirty="0">
                <a:latin typeface="Open sans"/>
                <a:ea typeface="Open Sans Semibold" panose="020B0706030804020204" pitchFamily="34" charset="0"/>
                <a:cs typeface="Open Sans Semibold" panose="020B0706030804020204" pitchFamily="34" charset="0"/>
              </a:rPr>
              <a:t>To get started, go to the student dashboard at </a:t>
            </a:r>
            <a:r>
              <a:rPr lang="en-GB" sz="2200" dirty="0">
                <a:latin typeface="Open sans"/>
                <a:ea typeface="Open Sans Semibold" panose="020B0706030804020204" pitchFamily="34" charset="0"/>
                <a:cs typeface="Open Sans Semibold" panose="020B0706030804020204" pitchFamily="34" charset="0"/>
                <a:hlinkClick r:id="rId2"/>
              </a:rPr>
              <a:t>unifrog.org/student/home</a:t>
            </a:r>
            <a:r>
              <a:rPr lang="en-GB" sz="2200" dirty="0">
                <a:latin typeface="Open sans"/>
                <a:ea typeface="Open Sans Semibold" panose="020B0706030804020204" pitchFamily="34" charset="0"/>
                <a:cs typeface="Open Sans Semibold" panose="020B0706030804020204" pitchFamily="34" charset="0"/>
              </a:rPr>
              <a:t> and at the top of the page, click on </a:t>
            </a:r>
            <a:r>
              <a:rPr lang="en-GB" sz="2200" b="1" dirty="0">
                <a:latin typeface="Open sans"/>
                <a:ea typeface="Open Sans Semibold" panose="020B0706030804020204" pitchFamily="34" charset="0"/>
                <a:cs typeface="Open Sans Semibold" panose="020B0706030804020204" pitchFamily="34" charset="0"/>
              </a:rPr>
              <a:t>Locker</a:t>
            </a:r>
            <a:r>
              <a:rPr lang="en-GB" sz="2200" dirty="0">
                <a:latin typeface="Open sans"/>
                <a:ea typeface="Open Sans Semibold" panose="020B0706030804020204" pitchFamily="34" charset="0"/>
                <a:cs typeface="Open Sans Semibold" panose="020B0706030804020204" pitchFamily="34" charset="0"/>
              </a:rPr>
              <a:t>.</a:t>
            </a:r>
          </a:p>
        </p:txBody>
      </p:sp>
      <p:pic>
        <p:nvPicPr>
          <p:cNvPr id="5" name="Picture 4">
            <a:extLst>
              <a:ext uri="{FF2B5EF4-FFF2-40B4-BE49-F238E27FC236}">
                <a16:creationId xmlns:a16="http://schemas.microsoft.com/office/drawing/2014/main" id="{A7C57B69-4A4B-4E00-8B40-4E7411BD600C}"/>
              </a:ext>
            </a:extLst>
          </p:cNvPr>
          <p:cNvPicPr>
            <a:picLocks noChangeAspect="1"/>
          </p:cNvPicPr>
          <p:nvPr/>
        </p:nvPicPr>
        <p:blipFill rotWithShape="1">
          <a:blip r:embed="rId3"/>
          <a:srcRect l="53705" t="230" b="88981"/>
          <a:stretch/>
        </p:blipFill>
        <p:spPr>
          <a:xfrm>
            <a:off x="5905849" y="4748168"/>
            <a:ext cx="4439225" cy="545284"/>
          </a:xfrm>
          <a:prstGeom prst="rect">
            <a:avLst/>
          </a:prstGeom>
        </p:spPr>
      </p:pic>
    </p:spTree>
    <p:extLst>
      <p:ext uri="{BB962C8B-B14F-4D97-AF65-F5344CB8AC3E}">
        <p14:creationId xmlns:p14="http://schemas.microsoft.com/office/powerpoint/2010/main" val="343246580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735" y="5280099"/>
            <a:ext cx="7675417" cy="537070"/>
          </a:xfrm>
          <a:prstGeom prst="rect">
            <a:avLst/>
          </a:prstGeom>
        </p:spPr>
        <p:txBody>
          <a:bodyPr wrap="square">
            <a:spAutoFit/>
          </a:bodyPr>
          <a:lstStyle/>
          <a:p>
            <a:pPr>
              <a:lnSpc>
                <a:spcPct val="150000"/>
              </a:lnSpc>
            </a:pPr>
            <a:r>
              <a:rPr lang="en-GB" sz="2200" dirty="0">
                <a:latin typeface="Open sans"/>
                <a:ea typeface="Open Sans Semibold" panose="020B0706030804020204" pitchFamily="34" charset="0"/>
                <a:cs typeface="Open Sans Semibold" panose="020B0706030804020204" pitchFamily="34" charset="0"/>
              </a:rPr>
              <a:t>To add to your Locker, click ‘+ Add an item’.</a:t>
            </a:r>
          </a:p>
        </p:txBody>
      </p:sp>
      <p:pic>
        <p:nvPicPr>
          <p:cNvPr id="3" name="Picture 2">
            <a:extLst>
              <a:ext uri="{FF2B5EF4-FFF2-40B4-BE49-F238E27FC236}">
                <a16:creationId xmlns:a16="http://schemas.microsoft.com/office/drawing/2014/main" id="{C308D4A9-3C14-4E8C-8F81-DCF4A01C0CA7}"/>
              </a:ext>
            </a:extLst>
          </p:cNvPr>
          <p:cNvPicPr>
            <a:picLocks noChangeAspect="1"/>
          </p:cNvPicPr>
          <p:nvPr/>
        </p:nvPicPr>
        <p:blipFill>
          <a:blip r:embed="rId2"/>
          <a:stretch>
            <a:fillRect/>
          </a:stretch>
        </p:blipFill>
        <p:spPr>
          <a:xfrm>
            <a:off x="1953041" y="575907"/>
            <a:ext cx="8143875" cy="4410075"/>
          </a:xfrm>
          <a:prstGeom prst="rect">
            <a:avLst/>
          </a:prstGeom>
        </p:spPr>
      </p:pic>
    </p:spTree>
    <p:extLst>
      <p:ext uri="{BB962C8B-B14F-4D97-AF65-F5344CB8AC3E}">
        <p14:creationId xmlns:p14="http://schemas.microsoft.com/office/powerpoint/2010/main" val="30537509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8417" y="3948685"/>
            <a:ext cx="8391525" cy="1552733"/>
          </a:xfrm>
          <a:prstGeom prst="rect">
            <a:avLst/>
          </a:prstGeom>
        </p:spPr>
        <p:txBody>
          <a:bodyPr wrap="square">
            <a:spAutoFit/>
          </a:bodyPr>
          <a:lstStyle/>
          <a:p>
            <a:pPr>
              <a:lnSpc>
                <a:spcPct val="150000"/>
              </a:lnSpc>
            </a:pPr>
            <a:r>
              <a:rPr lang="en-GB" sz="2200" dirty="0">
                <a:latin typeface="Open sans"/>
                <a:ea typeface="Open Sans Semibold" panose="020B0706030804020204" pitchFamily="34" charset="0"/>
                <a:cs typeface="Open Sans Semibold" panose="020B0706030804020204" pitchFamily="34" charset="0"/>
              </a:rPr>
              <a:t>There are five different ways you can add an item to the locker. First of all, y</a:t>
            </a:r>
            <a:r>
              <a:rPr lang="en-GB" sz="2200" dirty="0">
                <a:latin typeface="Open sans"/>
              </a:rPr>
              <a:t>ou can use the file picker to select a document from the device you are using. </a:t>
            </a:r>
            <a:endParaRPr lang="en-GB" sz="2200" dirty="0">
              <a:latin typeface="Open sans"/>
              <a:ea typeface="Open Sans Semibold" panose="020B0706030804020204" pitchFamily="34" charset="0"/>
              <a:cs typeface="Open Sans Semibold" panose="020B0706030804020204" pitchFamily="34" charset="0"/>
            </a:endParaRPr>
          </a:p>
        </p:txBody>
      </p:sp>
      <p:pic>
        <p:nvPicPr>
          <p:cNvPr id="3" name="Picture 2">
            <a:extLst>
              <a:ext uri="{FF2B5EF4-FFF2-40B4-BE49-F238E27FC236}">
                <a16:creationId xmlns:a16="http://schemas.microsoft.com/office/drawing/2014/main" id="{C3371BD2-9D49-487D-927B-5184D033247E}"/>
              </a:ext>
            </a:extLst>
          </p:cNvPr>
          <p:cNvPicPr>
            <a:picLocks noChangeAspect="1"/>
          </p:cNvPicPr>
          <p:nvPr/>
        </p:nvPicPr>
        <p:blipFill>
          <a:blip r:embed="rId2"/>
          <a:stretch>
            <a:fillRect/>
          </a:stretch>
        </p:blipFill>
        <p:spPr>
          <a:xfrm>
            <a:off x="1900237" y="1227404"/>
            <a:ext cx="8391525" cy="2047875"/>
          </a:xfrm>
          <a:prstGeom prst="rect">
            <a:avLst/>
          </a:prstGeom>
        </p:spPr>
      </p:pic>
    </p:spTree>
    <p:extLst>
      <p:ext uri="{BB962C8B-B14F-4D97-AF65-F5344CB8AC3E}">
        <p14:creationId xmlns:p14="http://schemas.microsoft.com/office/powerpoint/2010/main" val="16146991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061" y="4100678"/>
            <a:ext cx="9205877" cy="1552733"/>
          </a:xfrm>
          <a:prstGeom prst="rect">
            <a:avLst/>
          </a:prstGeom>
        </p:spPr>
        <p:txBody>
          <a:bodyPr wrap="square">
            <a:spAutoFit/>
          </a:bodyPr>
          <a:lstStyle/>
          <a:p>
            <a:pPr>
              <a:lnSpc>
                <a:spcPct val="150000"/>
              </a:lnSpc>
            </a:pPr>
            <a:r>
              <a:rPr lang="en-GB" sz="2200" dirty="0">
                <a:latin typeface="Open sans"/>
                <a:ea typeface="Open Sans Semibold" panose="020B0706030804020204" pitchFamily="34" charset="0"/>
                <a:cs typeface="Open Sans Semibold" panose="020B0706030804020204" pitchFamily="34" charset="0"/>
              </a:rPr>
              <a:t>Secondly, you </a:t>
            </a:r>
            <a:r>
              <a:rPr lang="en-GB" sz="2200" dirty="0">
                <a:latin typeface="Open sans"/>
              </a:rPr>
              <a:t>can upload a document or image directly from Dropbox or Google Drive. You will need to login to the relevant account to access the files. </a:t>
            </a:r>
            <a:endParaRPr lang="en-GB" sz="2200" dirty="0">
              <a:latin typeface="Open sans"/>
              <a:ea typeface="Open Sans Semibold" panose="020B0706030804020204" pitchFamily="34" charset="0"/>
              <a:cs typeface="Open Sans Semibold" panose="020B0706030804020204" pitchFamily="34" charset="0"/>
            </a:endParaRPr>
          </a:p>
        </p:txBody>
      </p:sp>
      <p:pic>
        <p:nvPicPr>
          <p:cNvPr id="6" name="Picture 5">
            <a:extLst>
              <a:ext uri="{FF2B5EF4-FFF2-40B4-BE49-F238E27FC236}">
                <a16:creationId xmlns:a16="http://schemas.microsoft.com/office/drawing/2014/main" id="{429266DF-2F67-4218-95E9-71EC063A1737}"/>
              </a:ext>
            </a:extLst>
          </p:cNvPr>
          <p:cNvPicPr>
            <a:picLocks noChangeAspect="1"/>
          </p:cNvPicPr>
          <p:nvPr/>
        </p:nvPicPr>
        <p:blipFill>
          <a:blip r:embed="rId2"/>
          <a:stretch>
            <a:fillRect/>
          </a:stretch>
        </p:blipFill>
        <p:spPr>
          <a:xfrm>
            <a:off x="2649314" y="2084006"/>
            <a:ext cx="6150306" cy="1422832"/>
          </a:xfrm>
          <a:prstGeom prst="rect">
            <a:avLst/>
          </a:prstGeom>
        </p:spPr>
      </p:pic>
    </p:spTree>
    <p:extLst>
      <p:ext uri="{BB962C8B-B14F-4D97-AF65-F5344CB8AC3E}">
        <p14:creationId xmlns:p14="http://schemas.microsoft.com/office/powerpoint/2010/main" val="41526310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626" y="4290371"/>
            <a:ext cx="9188361" cy="1552733"/>
          </a:xfrm>
          <a:prstGeom prst="rect">
            <a:avLst/>
          </a:prstGeom>
        </p:spPr>
        <p:txBody>
          <a:bodyPr wrap="square">
            <a:spAutoFit/>
          </a:bodyPr>
          <a:lstStyle/>
          <a:p>
            <a:pPr>
              <a:lnSpc>
                <a:spcPct val="150000"/>
              </a:lnSpc>
            </a:pPr>
            <a:r>
              <a:rPr lang="en-GB" sz="2200" dirty="0">
                <a:latin typeface="Open Sans"/>
              </a:rPr>
              <a:t>Alternatively, you can add in the URL of a video from YouTube or Vimeo, as well as a piece of audio from YouTube or Vimeo. Even the URL of a webpage can be stored for future reference. </a:t>
            </a:r>
            <a:endParaRPr lang="en-GB" sz="2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Picture 2">
            <a:extLst>
              <a:ext uri="{FF2B5EF4-FFF2-40B4-BE49-F238E27FC236}">
                <a16:creationId xmlns:a16="http://schemas.microsoft.com/office/drawing/2014/main" id="{C979E7D0-0273-461C-9051-6941CC38D336}"/>
              </a:ext>
            </a:extLst>
          </p:cNvPr>
          <p:cNvPicPr>
            <a:picLocks noChangeAspect="1"/>
          </p:cNvPicPr>
          <p:nvPr/>
        </p:nvPicPr>
        <p:blipFill>
          <a:blip r:embed="rId2"/>
          <a:stretch>
            <a:fillRect/>
          </a:stretch>
        </p:blipFill>
        <p:spPr>
          <a:xfrm>
            <a:off x="2656088" y="889061"/>
            <a:ext cx="6134100" cy="3162300"/>
          </a:xfrm>
          <a:prstGeom prst="rect">
            <a:avLst/>
          </a:prstGeom>
        </p:spPr>
      </p:pic>
    </p:spTree>
    <p:extLst>
      <p:ext uri="{BB962C8B-B14F-4D97-AF65-F5344CB8AC3E}">
        <p14:creationId xmlns:p14="http://schemas.microsoft.com/office/powerpoint/2010/main" val="33671027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635" y="4528510"/>
            <a:ext cx="9277164" cy="1552733"/>
          </a:xfrm>
          <a:prstGeom prst="rect">
            <a:avLst/>
          </a:prstGeom>
        </p:spPr>
        <p:txBody>
          <a:bodyPr wrap="square">
            <a:spAutoFit/>
          </a:bodyPr>
          <a:lstStyle/>
          <a:p>
            <a:pPr>
              <a:lnSpc>
                <a:spcPct val="150000"/>
              </a:lnSpc>
            </a:pPr>
            <a:r>
              <a:rPr lang="en-GB" sz="2200" dirty="0">
                <a:latin typeface="Open Sans"/>
              </a:rPr>
              <a:t>You can also pull a file from a Unifrog tool that you have already used – this can be the Personal Statement tool, the CV tool, and so on.</a:t>
            </a:r>
          </a:p>
          <a:p>
            <a:pPr>
              <a:lnSpc>
                <a:spcPct val="150000"/>
              </a:lnSpc>
            </a:pPr>
            <a:endParaRPr lang="en-GB" sz="2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Picture 2">
            <a:extLst>
              <a:ext uri="{FF2B5EF4-FFF2-40B4-BE49-F238E27FC236}">
                <a16:creationId xmlns:a16="http://schemas.microsoft.com/office/drawing/2014/main" id="{93623659-7A49-40A2-9B4D-CF439067254F}"/>
              </a:ext>
            </a:extLst>
          </p:cNvPr>
          <p:cNvPicPr>
            <a:picLocks noChangeAspect="1"/>
          </p:cNvPicPr>
          <p:nvPr/>
        </p:nvPicPr>
        <p:blipFill>
          <a:blip r:embed="rId2"/>
          <a:stretch>
            <a:fillRect/>
          </a:stretch>
        </p:blipFill>
        <p:spPr>
          <a:xfrm>
            <a:off x="3258104" y="1035063"/>
            <a:ext cx="5009179" cy="2919181"/>
          </a:xfrm>
          <a:prstGeom prst="rect">
            <a:avLst/>
          </a:prstGeom>
        </p:spPr>
      </p:pic>
    </p:spTree>
    <p:extLst>
      <p:ext uri="{BB962C8B-B14F-4D97-AF65-F5344CB8AC3E}">
        <p14:creationId xmlns:p14="http://schemas.microsoft.com/office/powerpoint/2010/main" val="46521472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194" y="404446"/>
            <a:ext cx="5317724" cy="5415329"/>
          </a:xfrm>
          <a:prstGeom prst="rect">
            <a:avLst/>
          </a:prstGeom>
        </p:spPr>
        <p:txBody>
          <a:bodyPr wrap="square">
            <a:spAutoFit/>
          </a:bodyPr>
          <a:lstStyle/>
          <a:p>
            <a:pPr>
              <a:lnSpc>
                <a:spcPct val="150000"/>
              </a:lnSpc>
              <a:spcAft>
                <a:spcPts val="800"/>
              </a:spcAft>
            </a:pPr>
            <a:r>
              <a:rPr lang="en-GB" sz="2200" dirty="0">
                <a:latin typeface="Open sans"/>
                <a:ea typeface="Open Sans Semibold" panose="020B0706030804020204" pitchFamily="34" charset="0"/>
                <a:cs typeface="Open Sans Semibold" panose="020B0706030804020204" pitchFamily="34" charset="0"/>
              </a:rPr>
              <a:t>Once you have uploaded your item, it will appear as a thumbnail.</a:t>
            </a:r>
          </a:p>
          <a:p>
            <a:pPr>
              <a:lnSpc>
                <a:spcPct val="150000"/>
              </a:lnSpc>
              <a:spcAft>
                <a:spcPts val="800"/>
              </a:spcAft>
            </a:pPr>
            <a:r>
              <a:rPr lang="en-GB" sz="2200" dirty="0">
                <a:latin typeface="Open sans"/>
                <a:ea typeface="Open Sans Semibold" panose="020B0706030804020204" pitchFamily="34" charset="0"/>
                <a:cs typeface="Open Sans Semibold" panose="020B0706030804020204" pitchFamily="34" charset="0"/>
              </a:rPr>
              <a:t>You will need to add in the Item type, Item title, and any notes. If you have pulled the item from another Unifrog tool, the item type will already have been selected for you. </a:t>
            </a:r>
          </a:p>
          <a:p>
            <a:pPr>
              <a:lnSpc>
                <a:spcPct val="150000"/>
              </a:lnSpc>
              <a:spcAft>
                <a:spcPts val="800"/>
              </a:spcAft>
            </a:pPr>
            <a:r>
              <a:rPr lang="en-GB" sz="2200" dirty="0">
                <a:latin typeface="Open sans"/>
                <a:ea typeface="Open Sans Semibold" panose="020B0706030804020204" pitchFamily="34" charset="0"/>
                <a:cs typeface="Open Sans Semibold" panose="020B0706030804020204" pitchFamily="34" charset="0"/>
              </a:rPr>
              <a:t>You can always cancel if you wish to do so, or delete your version entirely. </a:t>
            </a:r>
          </a:p>
          <a:p>
            <a:pPr>
              <a:lnSpc>
                <a:spcPct val="150000"/>
              </a:lnSpc>
              <a:spcAft>
                <a:spcPts val="800"/>
              </a:spcAft>
            </a:pPr>
            <a:r>
              <a:rPr lang="en-GB" sz="2200" dirty="0">
                <a:latin typeface="Open sans"/>
                <a:ea typeface="Open Sans Semibold" panose="020B0706030804020204" pitchFamily="34" charset="0"/>
                <a:cs typeface="Open Sans Semibold" panose="020B0706030804020204" pitchFamily="34" charset="0"/>
              </a:rPr>
              <a:t>When you’re done, click ‘Add item’.</a:t>
            </a:r>
          </a:p>
        </p:txBody>
      </p:sp>
      <p:pic>
        <p:nvPicPr>
          <p:cNvPr id="4" name="Picture 3">
            <a:extLst>
              <a:ext uri="{FF2B5EF4-FFF2-40B4-BE49-F238E27FC236}">
                <a16:creationId xmlns:a16="http://schemas.microsoft.com/office/drawing/2014/main" id="{86D93F41-4100-48D6-8FCE-022E56A2403E}"/>
              </a:ext>
            </a:extLst>
          </p:cNvPr>
          <p:cNvPicPr>
            <a:picLocks noChangeAspect="1"/>
          </p:cNvPicPr>
          <p:nvPr/>
        </p:nvPicPr>
        <p:blipFill rotWithShape="1">
          <a:blip r:embed="rId2"/>
          <a:srcRect l="19922" t="10306" r="24688" b="11967"/>
          <a:stretch/>
        </p:blipFill>
        <p:spPr>
          <a:xfrm>
            <a:off x="5705918" y="954691"/>
            <a:ext cx="6018524" cy="4737401"/>
          </a:xfrm>
          <a:prstGeom prst="rect">
            <a:avLst/>
          </a:prstGeom>
          <a:ln>
            <a:noFill/>
          </a:ln>
          <a:effectLst>
            <a:softEdge rad="112500"/>
          </a:effectLst>
        </p:spPr>
      </p:pic>
    </p:spTree>
    <p:extLst>
      <p:ext uri="{BB962C8B-B14F-4D97-AF65-F5344CB8AC3E}">
        <p14:creationId xmlns:p14="http://schemas.microsoft.com/office/powerpoint/2010/main" val="224522027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1541C6-DBBA-4C76-9317-FE3E19DB0B35}"/>
              </a:ext>
            </a:extLst>
          </p:cNvPr>
          <p:cNvPicPr>
            <a:picLocks noChangeAspect="1"/>
          </p:cNvPicPr>
          <p:nvPr/>
        </p:nvPicPr>
        <p:blipFill rotWithShape="1">
          <a:blip r:embed="rId2"/>
          <a:srcRect l="20703" t="9305" r="21094" b="8195"/>
          <a:stretch/>
        </p:blipFill>
        <p:spPr>
          <a:xfrm>
            <a:off x="6869828" y="322639"/>
            <a:ext cx="3898850" cy="3155200"/>
          </a:xfrm>
          <a:prstGeom prst="rect">
            <a:avLst/>
          </a:prstGeom>
          <a:ln w="9525">
            <a:solidFill>
              <a:schemeClr val="bg1"/>
            </a:solidFill>
          </a:ln>
        </p:spPr>
      </p:pic>
      <p:sp>
        <p:nvSpPr>
          <p:cNvPr id="3" name="TextBox 2">
            <a:extLst>
              <a:ext uri="{FF2B5EF4-FFF2-40B4-BE49-F238E27FC236}">
                <a16:creationId xmlns:a16="http://schemas.microsoft.com/office/drawing/2014/main" id="{0C4DEFFC-2852-47F4-8AA5-330106D4BFF9}"/>
              </a:ext>
            </a:extLst>
          </p:cNvPr>
          <p:cNvSpPr txBox="1"/>
          <p:nvPr/>
        </p:nvSpPr>
        <p:spPr>
          <a:xfrm>
            <a:off x="216616" y="362126"/>
            <a:ext cx="5445471" cy="3076227"/>
          </a:xfrm>
          <a:prstGeom prst="rect">
            <a:avLst/>
          </a:prstGeom>
          <a:noFill/>
        </p:spPr>
        <p:txBody>
          <a:bodyPr wrap="square" rtlCol="0">
            <a:spAutoFit/>
          </a:bodyPr>
          <a:lstStyle/>
          <a:p>
            <a:pPr>
              <a:lnSpc>
                <a:spcPct val="150000"/>
              </a:lnSpc>
            </a:pPr>
            <a:r>
              <a:rPr lang="en-GB" sz="2200" dirty="0">
                <a:latin typeface="Open Sans"/>
              </a:rPr>
              <a:t>You can find all your saved items at the bottom of the Locker page, and you can click on the item type to expand them. Once expanded, you have the option to ‘Edit’, ‘Upload a new version’, or ‘Request feedback’ from a teacher or counsellor. </a:t>
            </a:r>
          </a:p>
        </p:txBody>
      </p:sp>
      <p:pic>
        <p:nvPicPr>
          <p:cNvPr id="4" name="Picture 3">
            <a:extLst>
              <a:ext uri="{FF2B5EF4-FFF2-40B4-BE49-F238E27FC236}">
                <a16:creationId xmlns:a16="http://schemas.microsoft.com/office/drawing/2014/main" id="{E76982BF-7FF8-4288-BAF3-2537925BC74A}"/>
              </a:ext>
            </a:extLst>
          </p:cNvPr>
          <p:cNvPicPr>
            <a:picLocks noChangeAspect="1"/>
          </p:cNvPicPr>
          <p:nvPr/>
        </p:nvPicPr>
        <p:blipFill rotWithShape="1">
          <a:blip r:embed="rId3"/>
          <a:srcRect l="32398" t="44948" r="20206" b="19757"/>
          <a:stretch/>
        </p:blipFill>
        <p:spPr>
          <a:xfrm>
            <a:off x="315636" y="3676015"/>
            <a:ext cx="5055896" cy="2117758"/>
          </a:xfrm>
          <a:prstGeom prst="rect">
            <a:avLst/>
          </a:prstGeom>
          <a:ln w="9525">
            <a:solidFill>
              <a:schemeClr val="bg1"/>
            </a:solidFill>
          </a:ln>
        </p:spPr>
      </p:pic>
      <p:sp>
        <p:nvSpPr>
          <p:cNvPr id="5" name="TextBox 4">
            <a:extLst>
              <a:ext uri="{FF2B5EF4-FFF2-40B4-BE49-F238E27FC236}">
                <a16:creationId xmlns:a16="http://schemas.microsoft.com/office/drawing/2014/main" id="{A60AE5F8-F07F-45E7-B4A4-CF7D1493DFEF}"/>
              </a:ext>
            </a:extLst>
          </p:cNvPr>
          <p:cNvSpPr txBox="1"/>
          <p:nvPr/>
        </p:nvSpPr>
        <p:spPr>
          <a:xfrm>
            <a:off x="5762142" y="3446496"/>
            <a:ext cx="6114222" cy="2576796"/>
          </a:xfrm>
          <a:prstGeom prst="rect">
            <a:avLst/>
          </a:prstGeom>
          <a:noFill/>
        </p:spPr>
        <p:txBody>
          <a:bodyPr wrap="square" rtlCol="0">
            <a:spAutoFit/>
          </a:bodyPr>
          <a:lstStyle/>
          <a:p>
            <a:pPr>
              <a:lnSpc>
                <a:spcPct val="150000"/>
              </a:lnSpc>
            </a:pPr>
            <a:r>
              <a:rPr lang="en-GB" sz="2200" dirty="0">
                <a:latin typeface="Open Sans"/>
              </a:rPr>
              <a:t>If you do choose to request feedback, you will see a dropdown box with your teachers’ names, and there will be space for you to add a message. Select the correct one, type in your message, and hit ‘Send’.</a:t>
            </a:r>
            <a:endParaRPr lang="en-GB" sz="2200" dirty="0"/>
          </a:p>
        </p:txBody>
      </p:sp>
    </p:spTree>
    <p:extLst>
      <p:ext uri="{BB962C8B-B14F-4D97-AF65-F5344CB8AC3E}">
        <p14:creationId xmlns:p14="http://schemas.microsoft.com/office/powerpoint/2010/main" val="64871342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5292</TotalTime>
  <Words>683</Words>
  <Application>Microsoft Office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 Light</vt:lpstr>
      <vt:lpstr>Open sans</vt:lpstr>
      <vt:lpstr>Calibri</vt:lpstr>
      <vt:lpstr>Open Sans Semibold</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Young</dc:creator>
  <cp:lastModifiedBy>Mrs C Regan</cp:lastModifiedBy>
  <cp:revision>173</cp:revision>
  <dcterms:created xsi:type="dcterms:W3CDTF">2016-09-07T07:41:46Z</dcterms:created>
  <dcterms:modified xsi:type="dcterms:W3CDTF">2020-04-17T17:43:37Z</dcterms:modified>
</cp:coreProperties>
</file>